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Lst>
  <p:notesMasterIdLst>
    <p:notesMasterId r:id="rId17"/>
  </p:notesMasterIdLst>
  <p:sldIdLst>
    <p:sldId id="284" r:id="rId3"/>
    <p:sldId id="256" r:id="rId4"/>
    <p:sldId id="286" r:id="rId5"/>
    <p:sldId id="288" r:id="rId6"/>
    <p:sldId id="289" r:id="rId7"/>
    <p:sldId id="290" r:id="rId8"/>
    <p:sldId id="291" r:id="rId9"/>
    <p:sldId id="292" r:id="rId10"/>
    <p:sldId id="287" r:id="rId11"/>
    <p:sldId id="277" r:id="rId12"/>
    <p:sldId id="275" r:id="rId13"/>
    <p:sldId id="276" r:id="rId14"/>
    <p:sldId id="294" r:id="rId15"/>
    <p:sldId id="293" r:id="rId16"/>
  </p:sldIdLst>
  <p:sldSz cx="9144000" cy="6858000" type="screen4x3"/>
  <p:notesSz cx="6858000" cy="9144000"/>
  <p:photoAlbum showCaptions="1" layout="4pic" frame="frameStyle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5710"/>
    <a:srgbClr val="EF52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0" d="100"/>
          <a:sy n="100" d="100"/>
        </p:scale>
        <p:origin x="21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A77592-4B04-48D6-8662-293D0A7D1A2E}" type="datetimeFigureOut">
              <a:rPr lang="fr-CA" smtClean="0"/>
              <a:t>2018-12-11</a:t>
            </a:fld>
            <a:endParaRPr lang="fr-CA"/>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B2CA8C-8DCB-4938-9FA1-3B7C32DC3900}" type="slidenum">
              <a:rPr lang="fr-CA" smtClean="0"/>
              <a:t>‹N°›</a:t>
            </a:fld>
            <a:endParaRPr lang="fr-CA"/>
          </a:p>
        </p:txBody>
      </p:sp>
    </p:spTree>
    <p:extLst>
      <p:ext uri="{BB962C8B-B14F-4D97-AF65-F5344CB8AC3E}">
        <p14:creationId xmlns:p14="http://schemas.microsoft.com/office/powerpoint/2010/main" val="38923446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Page titre">
    <p:spTree>
      <p:nvGrpSpPr>
        <p:cNvPr id="1" name=""/>
        <p:cNvGrpSpPr/>
        <p:nvPr/>
      </p:nvGrpSpPr>
      <p:grpSpPr>
        <a:xfrm>
          <a:off x="0" y="0"/>
          <a:ext cx="0" cy="0"/>
          <a:chOff x="0" y="0"/>
          <a:chExt cx="0" cy="0"/>
        </a:xfrm>
      </p:grpSpPr>
      <p:pic>
        <p:nvPicPr>
          <p:cNvPr id="4" name="Image 3"/>
          <p:cNvPicPr>
            <a:picLocks noChangeAspect="1"/>
          </p:cNvPicPr>
          <p:nvPr userDrawn="1"/>
        </p:nvPicPr>
        <p:blipFill rotWithShape="1">
          <a:blip r:embed="rId2" cstate="print">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rcRect b="6954"/>
          <a:stretch/>
        </p:blipFill>
        <p:spPr>
          <a:xfrm>
            <a:off x="491993" y="-5470"/>
            <a:ext cx="8650632" cy="6085869"/>
          </a:xfrm>
          <a:prstGeom prst="rect">
            <a:avLst/>
          </a:prstGeom>
        </p:spPr>
      </p:pic>
      <p:sp>
        <p:nvSpPr>
          <p:cNvPr id="3" name="Sous-titre 2"/>
          <p:cNvSpPr>
            <a:spLocks noGrp="1"/>
          </p:cNvSpPr>
          <p:nvPr>
            <p:ph type="subTitle" idx="1" hasCustomPrompt="1"/>
          </p:nvPr>
        </p:nvSpPr>
        <p:spPr>
          <a:xfrm>
            <a:off x="3101397" y="4315757"/>
            <a:ext cx="6042603" cy="1752600"/>
          </a:xfrm>
          <a:solidFill>
            <a:schemeClr val="bg1">
              <a:alpha val="55000"/>
            </a:schemeClr>
          </a:solidFill>
        </p:spPr>
        <p:txBody>
          <a:bodyPr/>
          <a:lstStyle>
            <a:lvl1pPr marL="0" indent="0" algn="ctr">
              <a:buNone/>
              <a:defRPr>
                <a:solidFill>
                  <a:srgbClr val="D2492A"/>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Inscrire le titre ici</a:t>
            </a:r>
            <a:endParaRPr lang="fr-CA" dirty="0"/>
          </a:p>
        </p:txBody>
      </p:sp>
      <p:sp>
        <p:nvSpPr>
          <p:cNvPr id="5" name="Rectangle 4"/>
          <p:cNvSpPr/>
          <p:nvPr userDrawn="1"/>
        </p:nvSpPr>
        <p:spPr>
          <a:xfrm>
            <a:off x="-11573" y="6084983"/>
            <a:ext cx="3096344" cy="777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3" name="ZoneTexte 14"/>
          <p:cNvSpPr txBox="1"/>
          <p:nvPr userDrawn="1"/>
        </p:nvSpPr>
        <p:spPr>
          <a:xfrm rot="16200000">
            <a:off x="-3199075" y="3172549"/>
            <a:ext cx="6878457" cy="492443"/>
          </a:xfrm>
          <a:prstGeom prst="rect">
            <a:avLst/>
          </a:prstGeom>
          <a:solidFill>
            <a:srgbClr val="E15111"/>
          </a:solid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CA" sz="2600" b="0" kern="1200" dirty="0" smtClean="0">
                <a:solidFill>
                  <a:schemeClr val="bg1"/>
                </a:solidFill>
                <a:effectLst/>
                <a:latin typeface="+mn-lt"/>
                <a:ea typeface="+mn-ea"/>
                <a:cs typeface="+mn-cs"/>
              </a:rPr>
              <a:t>L’UQAT, l’université au cœur de l’éducation</a:t>
            </a:r>
            <a:endParaRPr lang="fr-CA" sz="2600" b="0" dirty="0">
              <a:solidFill>
                <a:schemeClr val="bg1"/>
              </a:solidFill>
              <a:ea typeface="Verdana" pitchFamily="34" charset="0"/>
              <a:cs typeface="Verdana" pitchFamily="34" charset="0"/>
            </a:endParaRPr>
          </a:p>
        </p:txBody>
      </p:sp>
      <p:pic>
        <p:nvPicPr>
          <p:cNvPr id="2" name="Imag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13599" y="6182618"/>
            <a:ext cx="1943948" cy="582329"/>
          </a:xfrm>
          <a:prstGeom prst="rect">
            <a:avLst/>
          </a:prstGeom>
        </p:spPr>
      </p:pic>
    </p:spTree>
    <p:extLst>
      <p:ext uri="{BB962C8B-B14F-4D97-AF65-F5344CB8AC3E}">
        <p14:creationId xmlns:p14="http://schemas.microsoft.com/office/powerpoint/2010/main" val="294960214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15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r-FR" smtClean="0"/>
              <a:t>Cliquez sur l'icône pour ajouter une image</a:t>
            </a:r>
            <a:endParaRPr lang="fr-CA"/>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smtClean="0"/>
              <a:t>Modifier les styles du texte du masque</a:t>
            </a:r>
          </a:p>
        </p:txBody>
      </p:sp>
      <p:sp>
        <p:nvSpPr>
          <p:cNvPr id="14" name="Espace réservé du numéro de diapositive 5"/>
          <p:cNvSpPr txBox="1">
            <a:spLocks/>
          </p:cNvSpPr>
          <p:nvPr/>
        </p:nvSpPr>
        <p:spPr>
          <a:xfrm>
            <a:off x="5796136" y="6455818"/>
            <a:ext cx="2133600" cy="365125"/>
          </a:xfrm>
          <a:prstGeom prst="rect">
            <a:avLst/>
          </a:prstGeom>
        </p:spPr>
        <p:txBody>
          <a:bodyPr vert="horz" lIns="68580" tIns="34290" rIns="68580" bIns="34290" rtlCol="0" anchor="ctr"/>
          <a:lstStyle>
            <a:defPPr>
              <a:defRPr lang="fr-FR"/>
            </a:defPPr>
            <a:lvl1pPr marL="0" algn="r" defTabSz="914400" rtl="0" eaLnBrk="1" latinLnBrk="0" hangingPunct="1">
              <a:defRPr sz="1200" kern="120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7F43A66-FEB0-41A2-81F1-4F9F7629E869}" type="slidenum">
              <a:rPr lang="fr-CA" sz="1050" smtClean="0">
                <a:solidFill>
                  <a:schemeClr val="bg1"/>
                </a:solidFill>
              </a:rPr>
              <a:pPr/>
              <a:t>‹N°›</a:t>
            </a:fld>
            <a:endParaRPr lang="fr-CA" sz="1050" dirty="0">
              <a:solidFill>
                <a:schemeClr val="bg1"/>
              </a:solidFill>
            </a:endParaRPr>
          </a:p>
        </p:txBody>
      </p:sp>
    </p:spTree>
    <p:extLst>
      <p:ext uri="{BB962C8B-B14F-4D97-AF65-F5344CB8AC3E}">
        <p14:creationId xmlns:p14="http://schemas.microsoft.com/office/powerpoint/2010/main" val="416851149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13" name="Espace réservé du numéro de diapositive 5"/>
          <p:cNvSpPr txBox="1">
            <a:spLocks/>
          </p:cNvSpPr>
          <p:nvPr/>
        </p:nvSpPr>
        <p:spPr>
          <a:xfrm>
            <a:off x="5796136" y="6455818"/>
            <a:ext cx="2133600" cy="365125"/>
          </a:xfrm>
          <a:prstGeom prst="rect">
            <a:avLst/>
          </a:prstGeom>
        </p:spPr>
        <p:txBody>
          <a:bodyPr vert="horz" lIns="68580" tIns="34290" rIns="68580" bIns="34290" rtlCol="0" anchor="ctr"/>
          <a:lstStyle>
            <a:defPPr>
              <a:defRPr lang="fr-FR"/>
            </a:defPPr>
            <a:lvl1pPr marL="0" algn="r" defTabSz="914400" rtl="0" eaLnBrk="1" latinLnBrk="0" hangingPunct="1">
              <a:defRPr sz="1200" kern="120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7F43A66-FEB0-41A2-81F1-4F9F7629E869}" type="slidenum">
              <a:rPr lang="fr-CA" sz="1050" smtClean="0">
                <a:solidFill>
                  <a:schemeClr val="bg1"/>
                </a:solidFill>
              </a:rPr>
              <a:pPr/>
              <a:t>‹N°›</a:t>
            </a:fld>
            <a:endParaRPr lang="fr-CA" sz="1050" dirty="0">
              <a:solidFill>
                <a:schemeClr val="bg1"/>
              </a:solidFill>
            </a:endParaRPr>
          </a:p>
        </p:txBody>
      </p:sp>
    </p:spTree>
    <p:extLst>
      <p:ext uri="{BB962C8B-B14F-4D97-AF65-F5344CB8AC3E}">
        <p14:creationId xmlns:p14="http://schemas.microsoft.com/office/powerpoint/2010/main" val="271503369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42"/>
            <a:ext cx="2057400" cy="58515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457200" y="274642"/>
            <a:ext cx="6019800" cy="5851525"/>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13" name="Espace réservé du numéro de diapositive 5"/>
          <p:cNvSpPr txBox="1">
            <a:spLocks/>
          </p:cNvSpPr>
          <p:nvPr/>
        </p:nvSpPr>
        <p:spPr>
          <a:xfrm>
            <a:off x="5796136" y="6455818"/>
            <a:ext cx="2133600" cy="365125"/>
          </a:xfrm>
          <a:prstGeom prst="rect">
            <a:avLst/>
          </a:prstGeom>
        </p:spPr>
        <p:txBody>
          <a:bodyPr vert="horz" lIns="68580" tIns="34290" rIns="68580" bIns="34290" rtlCol="0" anchor="ctr"/>
          <a:lstStyle>
            <a:defPPr>
              <a:defRPr lang="fr-FR"/>
            </a:defPPr>
            <a:lvl1pPr marL="0" algn="r" defTabSz="914400" rtl="0" eaLnBrk="1" latinLnBrk="0" hangingPunct="1">
              <a:defRPr sz="1200" kern="120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7F43A66-FEB0-41A2-81F1-4F9F7629E869}" type="slidenum">
              <a:rPr lang="fr-CA" sz="1050" smtClean="0">
                <a:solidFill>
                  <a:schemeClr val="bg1"/>
                </a:solidFill>
              </a:rPr>
              <a:pPr/>
              <a:t>‹N°›</a:t>
            </a:fld>
            <a:endParaRPr lang="fr-CA" sz="1050" dirty="0">
              <a:solidFill>
                <a:schemeClr val="bg1"/>
              </a:solidFill>
            </a:endParaRPr>
          </a:p>
        </p:txBody>
      </p:sp>
    </p:spTree>
    <p:extLst>
      <p:ext uri="{BB962C8B-B14F-4D97-AF65-F5344CB8AC3E}">
        <p14:creationId xmlns:p14="http://schemas.microsoft.com/office/powerpoint/2010/main" val="406276266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3"/>
            <a:ext cx="6858000" cy="2387600"/>
          </a:xfrm>
        </p:spPr>
        <p:txBody>
          <a:bodyPr anchor="b"/>
          <a:lstStyle>
            <a:lvl1pPr algn="ctr">
              <a:defRPr sz="4500"/>
            </a:lvl1pPr>
          </a:lstStyle>
          <a:p>
            <a:r>
              <a:rPr lang="fr-FR" smtClean="0"/>
              <a:t>Modifiez le style du titre</a:t>
            </a:r>
            <a:endParaRPr lang="fr-CA"/>
          </a:p>
        </p:txBody>
      </p:sp>
      <p:sp>
        <p:nvSpPr>
          <p:cNvPr id="3" name="Sous-titr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smtClean="0"/>
              <a:t>Modifier le style des sous-titres du masque</a:t>
            </a:r>
            <a:endParaRPr lang="fr-CA"/>
          </a:p>
        </p:txBody>
      </p:sp>
      <p:sp>
        <p:nvSpPr>
          <p:cNvPr id="4" name="Espace réservé de la date 3"/>
          <p:cNvSpPr>
            <a:spLocks noGrp="1"/>
          </p:cNvSpPr>
          <p:nvPr>
            <p:ph type="dt" sz="half" idx="10"/>
          </p:nvPr>
        </p:nvSpPr>
        <p:spPr/>
        <p:txBody>
          <a:bodyPr/>
          <a:lstStyle/>
          <a:p>
            <a:fld id="{1FAD2CF1-52BB-4A6C-8237-84C0CD96D28E}" type="datetime1">
              <a:rPr lang="fr-CA" smtClean="0"/>
              <a:t>2018-12-11</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B73B485E-A886-4C19-8A33-F1FED107E6FC}" type="slidenum">
              <a:rPr lang="fr-CA" smtClean="0"/>
              <a:t>‹N°›</a:t>
            </a:fld>
            <a:endParaRPr lang="fr-CA"/>
          </a:p>
        </p:txBody>
      </p:sp>
    </p:spTree>
    <p:extLst>
      <p:ext uri="{BB962C8B-B14F-4D97-AF65-F5344CB8AC3E}">
        <p14:creationId xmlns:p14="http://schemas.microsoft.com/office/powerpoint/2010/main" val="2550268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3"/>
            <a:ext cx="6858000" cy="2387600"/>
          </a:xfrm>
        </p:spPr>
        <p:txBody>
          <a:bodyPr anchor="b"/>
          <a:lstStyle>
            <a:lvl1pPr algn="ctr">
              <a:defRPr sz="6000"/>
            </a:lvl1pPr>
          </a:lstStyle>
          <a:p>
            <a:r>
              <a:rPr lang="fr-FR" smtClean="0"/>
              <a:t>Modifiez le style du titre</a:t>
            </a:r>
            <a:endParaRPr lang="fr-CA"/>
          </a:p>
        </p:txBody>
      </p:sp>
      <p:sp>
        <p:nvSpPr>
          <p:cNvPr id="3" name="Sous-titr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fr-CA"/>
          </a:p>
        </p:txBody>
      </p:sp>
      <p:sp>
        <p:nvSpPr>
          <p:cNvPr id="4" name="Espace réservé de la date 3"/>
          <p:cNvSpPr>
            <a:spLocks noGrp="1"/>
          </p:cNvSpPr>
          <p:nvPr>
            <p:ph type="dt" sz="half" idx="10"/>
          </p:nvPr>
        </p:nvSpPr>
        <p:spPr/>
        <p:txBody>
          <a:bodyPr/>
          <a:lstStyle/>
          <a:p>
            <a:fld id="{CA8FD2DB-5915-4B26-A5EE-D19926DEDE02}" type="datetime1">
              <a:rPr lang="fr-CA" smtClean="0"/>
              <a:t>2018-12-11</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BF443984-7564-4C55-9273-F634B733AE62}" type="slidenum">
              <a:rPr lang="fr-CA" smtClean="0"/>
              <a:t>‹N°›</a:t>
            </a:fld>
            <a:endParaRPr lang="fr-CA"/>
          </a:p>
        </p:txBody>
      </p:sp>
    </p:spTree>
    <p:extLst>
      <p:ext uri="{BB962C8B-B14F-4D97-AF65-F5344CB8AC3E}">
        <p14:creationId xmlns:p14="http://schemas.microsoft.com/office/powerpoint/2010/main" val="5932026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p>
            <a:fld id="{F1F09DDD-675B-40DE-99EC-9DBFE31B7AB7}" type="datetime1">
              <a:rPr lang="fr-CA" smtClean="0"/>
              <a:t>2018-12-11</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BF443984-7564-4C55-9273-F634B733AE62}" type="slidenum">
              <a:rPr lang="fr-CA" smtClean="0"/>
              <a:t>‹N°›</a:t>
            </a:fld>
            <a:endParaRPr lang="fr-CA"/>
          </a:p>
        </p:txBody>
      </p:sp>
    </p:spTree>
    <p:extLst>
      <p:ext uri="{BB962C8B-B14F-4D97-AF65-F5344CB8AC3E}">
        <p14:creationId xmlns:p14="http://schemas.microsoft.com/office/powerpoint/2010/main" val="41221600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23888" y="1709738"/>
            <a:ext cx="7886700" cy="2852737"/>
          </a:xfrm>
        </p:spPr>
        <p:txBody>
          <a:bodyPr anchor="b"/>
          <a:lstStyle>
            <a:lvl1pPr>
              <a:defRPr sz="6000"/>
            </a:lvl1pPr>
          </a:lstStyle>
          <a:p>
            <a:r>
              <a:rPr lang="fr-FR" smtClean="0"/>
              <a:t>Modifiez le style du titre</a:t>
            </a:r>
            <a:endParaRPr lang="fr-CA"/>
          </a:p>
        </p:txBody>
      </p:sp>
      <p:sp>
        <p:nvSpPr>
          <p:cNvPr id="3" name="Espace réservé du texte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Modifier les styles du texte du masque</a:t>
            </a:r>
          </a:p>
        </p:txBody>
      </p:sp>
      <p:sp>
        <p:nvSpPr>
          <p:cNvPr id="4" name="Espace réservé de la date 3"/>
          <p:cNvSpPr>
            <a:spLocks noGrp="1"/>
          </p:cNvSpPr>
          <p:nvPr>
            <p:ph type="dt" sz="half" idx="10"/>
          </p:nvPr>
        </p:nvSpPr>
        <p:spPr/>
        <p:txBody>
          <a:bodyPr/>
          <a:lstStyle/>
          <a:p>
            <a:fld id="{C75B177D-5853-4327-A2E5-504EB7B8AA55}" type="datetime1">
              <a:rPr lang="fr-CA" smtClean="0"/>
              <a:t>2018-12-11</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BF443984-7564-4C55-9273-F634B733AE62}" type="slidenum">
              <a:rPr lang="fr-CA" smtClean="0"/>
              <a:t>‹N°›</a:t>
            </a:fld>
            <a:endParaRPr lang="fr-CA"/>
          </a:p>
        </p:txBody>
      </p:sp>
    </p:spTree>
    <p:extLst>
      <p:ext uri="{BB962C8B-B14F-4D97-AF65-F5344CB8AC3E}">
        <p14:creationId xmlns:p14="http://schemas.microsoft.com/office/powerpoint/2010/main" val="21476175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628650" y="1825625"/>
            <a:ext cx="386715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648200" y="1825625"/>
            <a:ext cx="386715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e la date 4"/>
          <p:cNvSpPr>
            <a:spLocks noGrp="1"/>
          </p:cNvSpPr>
          <p:nvPr>
            <p:ph type="dt" sz="half" idx="10"/>
          </p:nvPr>
        </p:nvSpPr>
        <p:spPr/>
        <p:txBody>
          <a:bodyPr/>
          <a:lstStyle/>
          <a:p>
            <a:fld id="{D2329F3B-1E12-4616-9A42-77AC492CDBA3}" type="datetime1">
              <a:rPr lang="fr-CA" smtClean="0"/>
              <a:t>2018-12-11</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BF443984-7564-4C55-9273-F634B733AE62}" type="slidenum">
              <a:rPr lang="fr-CA" smtClean="0"/>
              <a:t>‹N°›</a:t>
            </a:fld>
            <a:endParaRPr lang="fr-CA"/>
          </a:p>
        </p:txBody>
      </p:sp>
    </p:spTree>
    <p:extLst>
      <p:ext uri="{BB962C8B-B14F-4D97-AF65-F5344CB8AC3E}">
        <p14:creationId xmlns:p14="http://schemas.microsoft.com/office/powerpoint/2010/main" val="29998332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30238" y="365125"/>
            <a:ext cx="7886700" cy="1325563"/>
          </a:xfrm>
        </p:spPr>
        <p:txBody>
          <a:bodyPr/>
          <a:lstStyle/>
          <a:p>
            <a:r>
              <a:rPr lang="fr-FR" smtClean="0"/>
              <a:t>Modifiez le style du titre</a:t>
            </a:r>
            <a:endParaRPr lang="fr-CA"/>
          </a:p>
        </p:txBody>
      </p:sp>
      <p:sp>
        <p:nvSpPr>
          <p:cNvPr id="3" name="Espace réservé du texte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Espace réservé du contenu 3"/>
          <p:cNvSpPr>
            <a:spLocks noGrp="1"/>
          </p:cNvSpPr>
          <p:nvPr>
            <p:ph sz="half" idx="2"/>
          </p:nvPr>
        </p:nvSpPr>
        <p:spPr>
          <a:xfrm>
            <a:off x="630238" y="2505075"/>
            <a:ext cx="3868737"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Espace réservé du contenu 5"/>
          <p:cNvSpPr>
            <a:spLocks noGrp="1"/>
          </p:cNvSpPr>
          <p:nvPr>
            <p:ph sz="quarter" idx="4"/>
          </p:nvPr>
        </p:nvSpPr>
        <p:spPr>
          <a:xfrm>
            <a:off x="4629150" y="2505075"/>
            <a:ext cx="3887788"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Espace réservé de la date 6"/>
          <p:cNvSpPr>
            <a:spLocks noGrp="1"/>
          </p:cNvSpPr>
          <p:nvPr>
            <p:ph type="dt" sz="half" idx="10"/>
          </p:nvPr>
        </p:nvSpPr>
        <p:spPr/>
        <p:txBody>
          <a:bodyPr/>
          <a:lstStyle/>
          <a:p>
            <a:fld id="{2FCC74CB-4ABB-441B-9101-9F60033C51C2}" type="datetime1">
              <a:rPr lang="fr-CA" smtClean="0"/>
              <a:t>2018-12-11</a:t>
            </a:fld>
            <a:endParaRPr lang="fr-CA"/>
          </a:p>
        </p:txBody>
      </p:sp>
      <p:sp>
        <p:nvSpPr>
          <p:cNvPr id="8" name="Espace réservé du pied de page 7"/>
          <p:cNvSpPr>
            <a:spLocks noGrp="1"/>
          </p:cNvSpPr>
          <p:nvPr>
            <p:ph type="ftr" sz="quarter" idx="11"/>
          </p:nvPr>
        </p:nvSpPr>
        <p:spPr/>
        <p:txBody>
          <a:bodyPr/>
          <a:lstStyle/>
          <a:p>
            <a:endParaRPr lang="fr-CA"/>
          </a:p>
        </p:txBody>
      </p:sp>
      <p:sp>
        <p:nvSpPr>
          <p:cNvPr id="9" name="Espace réservé du numéro de diapositive 8"/>
          <p:cNvSpPr>
            <a:spLocks noGrp="1"/>
          </p:cNvSpPr>
          <p:nvPr>
            <p:ph type="sldNum" sz="quarter" idx="12"/>
          </p:nvPr>
        </p:nvSpPr>
        <p:spPr/>
        <p:txBody>
          <a:bodyPr/>
          <a:lstStyle/>
          <a:p>
            <a:fld id="{BF443984-7564-4C55-9273-F634B733AE62}" type="slidenum">
              <a:rPr lang="fr-CA" smtClean="0"/>
              <a:t>‹N°›</a:t>
            </a:fld>
            <a:endParaRPr lang="fr-CA"/>
          </a:p>
        </p:txBody>
      </p:sp>
    </p:spTree>
    <p:extLst>
      <p:ext uri="{BB962C8B-B14F-4D97-AF65-F5344CB8AC3E}">
        <p14:creationId xmlns:p14="http://schemas.microsoft.com/office/powerpoint/2010/main" val="17887307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e la date 2"/>
          <p:cNvSpPr>
            <a:spLocks noGrp="1"/>
          </p:cNvSpPr>
          <p:nvPr>
            <p:ph type="dt" sz="half" idx="10"/>
          </p:nvPr>
        </p:nvSpPr>
        <p:spPr/>
        <p:txBody>
          <a:bodyPr/>
          <a:lstStyle/>
          <a:p>
            <a:fld id="{ADF81CEC-4E96-4004-8475-EF445F7FDB21}" type="datetime1">
              <a:rPr lang="fr-CA" smtClean="0"/>
              <a:t>2018-12-11</a:t>
            </a:fld>
            <a:endParaRPr lang="fr-CA"/>
          </a:p>
        </p:txBody>
      </p:sp>
      <p:sp>
        <p:nvSpPr>
          <p:cNvPr id="4" name="Espace réservé du pied de page 3"/>
          <p:cNvSpPr>
            <a:spLocks noGrp="1"/>
          </p:cNvSpPr>
          <p:nvPr>
            <p:ph type="ftr" sz="quarter" idx="11"/>
          </p:nvPr>
        </p:nvSpPr>
        <p:spPr/>
        <p:txBody>
          <a:bodyPr/>
          <a:lstStyle/>
          <a:p>
            <a:endParaRPr lang="fr-CA"/>
          </a:p>
        </p:txBody>
      </p:sp>
      <p:sp>
        <p:nvSpPr>
          <p:cNvPr id="5" name="Espace réservé du numéro de diapositive 4"/>
          <p:cNvSpPr>
            <a:spLocks noGrp="1"/>
          </p:cNvSpPr>
          <p:nvPr>
            <p:ph type="sldNum" sz="quarter" idx="12"/>
          </p:nvPr>
        </p:nvSpPr>
        <p:spPr/>
        <p:txBody>
          <a:bodyPr/>
          <a:lstStyle/>
          <a:p>
            <a:fld id="{BF443984-7564-4C55-9273-F634B733AE62}" type="slidenum">
              <a:rPr lang="fr-CA" smtClean="0"/>
              <a:t>‹N°›</a:t>
            </a:fld>
            <a:endParaRPr lang="fr-CA"/>
          </a:p>
        </p:txBody>
      </p:sp>
    </p:spTree>
    <p:extLst>
      <p:ext uri="{BB962C8B-B14F-4D97-AF65-F5344CB8AC3E}">
        <p14:creationId xmlns:p14="http://schemas.microsoft.com/office/powerpoint/2010/main" val="959347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re de sec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579373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379C1317-B442-4B29-AE2F-8AFDD49CE43E}" type="datetime1">
              <a:rPr lang="fr-CA" smtClean="0"/>
              <a:t>2018-12-11</a:t>
            </a:fld>
            <a:endParaRPr lang="fr-CA"/>
          </a:p>
        </p:txBody>
      </p:sp>
      <p:sp>
        <p:nvSpPr>
          <p:cNvPr id="3" name="Espace réservé du pied de page 2"/>
          <p:cNvSpPr>
            <a:spLocks noGrp="1"/>
          </p:cNvSpPr>
          <p:nvPr>
            <p:ph type="ftr" sz="quarter" idx="11"/>
          </p:nvPr>
        </p:nvSpPr>
        <p:spPr/>
        <p:txBody>
          <a:bodyPr/>
          <a:lstStyle/>
          <a:p>
            <a:endParaRPr lang="fr-CA"/>
          </a:p>
        </p:txBody>
      </p:sp>
      <p:sp>
        <p:nvSpPr>
          <p:cNvPr id="4" name="Espace réservé du numéro de diapositive 3"/>
          <p:cNvSpPr>
            <a:spLocks noGrp="1"/>
          </p:cNvSpPr>
          <p:nvPr>
            <p:ph type="sldNum" sz="quarter" idx="12"/>
          </p:nvPr>
        </p:nvSpPr>
        <p:spPr/>
        <p:txBody>
          <a:bodyPr/>
          <a:lstStyle/>
          <a:p>
            <a:fld id="{BF443984-7564-4C55-9273-F634B733AE62}" type="slidenum">
              <a:rPr lang="fr-CA" smtClean="0"/>
              <a:t>‹N°›</a:t>
            </a:fld>
            <a:endParaRPr lang="fr-CA"/>
          </a:p>
        </p:txBody>
      </p:sp>
    </p:spTree>
    <p:extLst>
      <p:ext uri="{BB962C8B-B14F-4D97-AF65-F5344CB8AC3E}">
        <p14:creationId xmlns:p14="http://schemas.microsoft.com/office/powerpoint/2010/main" val="4700250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30238" y="457200"/>
            <a:ext cx="2949575" cy="1600200"/>
          </a:xfrm>
        </p:spPr>
        <p:txBody>
          <a:bodyPr anchor="b"/>
          <a:lstStyle>
            <a:lvl1pPr>
              <a:defRPr sz="3200"/>
            </a:lvl1pPr>
          </a:lstStyle>
          <a:p>
            <a:r>
              <a:rPr lang="fr-FR" smtClean="0"/>
              <a:t>Modifiez le style du titre</a:t>
            </a:r>
            <a:endParaRPr lang="fr-CA"/>
          </a:p>
        </p:txBody>
      </p:sp>
      <p:sp>
        <p:nvSpPr>
          <p:cNvPr id="3" name="Espace réservé du contenu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04CF39E0-8B3D-4C7C-B90A-33CE35F83381}" type="datetime1">
              <a:rPr lang="fr-CA" smtClean="0"/>
              <a:t>2018-12-11</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BF443984-7564-4C55-9273-F634B733AE62}" type="slidenum">
              <a:rPr lang="fr-CA" smtClean="0"/>
              <a:t>‹N°›</a:t>
            </a:fld>
            <a:endParaRPr lang="fr-CA"/>
          </a:p>
        </p:txBody>
      </p:sp>
    </p:spTree>
    <p:extLst>
      <p:ext uri="{BB962C8B-B14F-4D97-AF65-F5344CB8AC3E}">
        <p14:creationId xmlns:p14="http://schemas.microsoft.com/office/powerpoint/2010/main" val="29035241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30238" y="457200"/>
            <a:ext cx="2949575" cy="1600200"/>
          </a:xfrm>
        </p:spPr>
        <p:txBody>
          <a:bodyPr anchor="b"/>
          <a:lstStyle>
            <a:lvl1pPr>
              <a:defRPr sz="3200"/>
            </a:lvl1pPr>
          </a:lstStyle>
          <a:p>
            <a:r>
              <a:rPr lang="fr-FR" smtClean="0"/>
              <a:t>Modifiez le style du titre</a:t>
            </a:r>
            <a:endParaRPr lang="fr-CA"/>
          </a:p>
        </p:txBody>
      </p:sp>
      <p:sp>
        <p:nvSpPr>
          <p:cNvPr id="3" name="Espace réservé pour une imag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CC41B648-1D7C-42E5-9319-097B4B78C8DA}" type="datetime1">
              <a:rPr lang="fr-CA" smtClean="0"/>
              <a:t>2018-12-11</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BF443984-7564-4C55-9273-F634B733AE62}" type="slidenum">
              <a:rPr lang="fr-CA" smtClean="0"/>
              <a:t>‹N°›</a:t>
            </a:fld>
            <a:endParaRPr lang="fr-CA"/>
          </a:p>
        </p:txBody>
      </p:sp>
    </p:spTree>
    <p:extLst>
      <p:ext uri="{BB962C8B-B14F-4D97-AF65-F5344CB8AC3E}">
        <p14:creationId xmlns:p14="http://schemas.microsoft.com/office/powerpoint/2010/main" val="13442030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p>
            <a:fld id="{14E35124-DDB9-43B8-9BB5-5E944EFD76FB}" type="datetime1">
              <a:rPr lang="fr-CA" smtClean="0"/>
              <a:t>2018-12-11</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BF443984-7564-4C55-9273-F634B733AE62}" type="slidenum">
              <a:rPr lang="fr-CA" smtClean="0"/>
              <a:t>‹N°›</a:t>
            </a:fld>
            <a:endParaRPr lang="fr-CA"/>
          </a:p>
        </p:txBody>
      </p:sp>
    </p:spTree>
    <p:extLst>
      <p:ext uri="{BB962C8B-B14F-4D97-AF65-F5344CB8AC3E}">
        <p14:creationId xmlns:p14="http://schemas.microsoft.com/office/powerpoint/2010/main" val="6942578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43675" y="365125"/>
            <a:ext cx="1971675" cy="5811838"/>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628650" y="365125"/>
            <a:ext cx="5762625" cy="5811838"/>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p>
            <a:fld id="{011A8DCB-AB34-47F0-88B5-E49937AA25EB}" type="datetime1">
              <a:rPr lang="fr-CA" smtClean="0"/>
              <a:t>2018-12-11</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BF443984-7564-4C55-9273-F634B733AE62}" type="slidenum">
              <a:rPr lang="fr-CA" smtClean="0"/>
              <a:t>‹N°›</a:t>
            </a:fld>
            <a:endParaRPr lang="fr-CA"/>
          </a:p>
        </p:txBody>
      </p:sp>
    </p:spTree>
    <p:extLst>
      <p:ext uri="{BB962C8B-B14F-4D97-AF65-F5344CB8AC3E}">
        <p14:creationId xmlns:p14="http://schemas.microsoft.com/office/powerpoint/2010/main" val="1164996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9" name="Espace réservé du numéro de diapositive 5"/>
          <p:cNvSpPr txBox="1">
            <a:spLocks/>
          </p:cNvSpPr>
          <p:nvPr/>
        </p:nvSpPr>
        <p:spPr>
          <a:xfrm>
            <a:off x="5796136" y="6455818"/>
            <a:ext cx="2133600" cy="365125"/>
          </a:xfrm>
          <a:prstGeom prst="rect">
            <a:avLst/>
          </a:prstGeom>
        </p:spPr>
        <p:txBody>
          <a:bodyPr vert="horz" lIns="68580" tIns="34290" rIns="68580" bIns="34290" rtlCol="0" anchor="ctr"/>
          <a:lstStyle>
            <a:defPPr>
              <a:defRPr lang="fr-FR"/>
            </a:defPPr>
            <a:lvl1pPr marL="0" algn="r" defTabSz="914400" rtl="0" eaLnBrk="1" latinLnBrk="0" hangingPunct="1">
              <a:defRPr sz="1200" kern="120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7F43A66-FEB0-41A2-81F1-4F9F7629E869}" type="slidenum">
              <a:rPr lang="fr-CA" sz="1050" smtClean="0">
                <a:solidFill>
                  <a:schemeClr val="bg1"/>
                </a:solidFill>
              </a:rPr>
              <a:pPr/>
              <a:t>‹N°›</a:t>
            </a:fld>
            <a:endParaRPr lang="fr-CA" sz="1050" dirty="0">
              <a:solidFill>
                <a:schemeClr val="bg1"/>
              </a:solidFill>
            </a:endParaRPr>
          </a:p>
        </p:txBody>
      </p:sp>
    </p:spTree>
    <p:extLst>
      <p:ext uri="{BB962C8B-B14F-4D97-AF65-F5344CB8AC3E}">
        <p14:creationId xmlns:p14="http://schemas.microsoft.com/office/powerpoint/2010/main" val="134642438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4"/>
            <a:ext cx="7772400" cy="1362075"/>
          </a:xfrm>
        </p:spPr>
        <p:txBody>
          <a:bodyPr anchor="t"/>
          <a:lstStyle>
            <a:lvl1pPr algn="l">
              <a:defRPr sz="3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r-FR" smtClean="0"/>
              <a:t>Modifier les styles du texte du masque</a:t>
            </a:r>
          </a:p>
        </p:txBody>
      </p:sp>
    </p:spTree>
    <p:extLst>
      <p:ext uri="{BB962C8B-B14F-4D97-AF65-F5344CB8AC3E}">
        <p14:creationId xmlns:p14="http://schemas.microsoft.com/office/powerpoint/2010/main" val="144940049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457200" y="1600204"/>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648200" y="1600204"/>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14" name="Espace réservé du numéro de diapositive 5"/>
          <p:cNvSpPr txBox="1">
            <a:spLocks/>
          </p:cNvSpPr>
          <p:nvPr/>
        </p:nvSpPr>
        <p:spPr>
          <a:xfrm>
            <a:off x="5796136" y="6455818"/>
            <a:ext cx="2133600" cy="365125"/>
          </a:xfrm>
          <a:prstGeom prst="rect">
            <a:avLst/>
          </a:prstGeom>
        </p:spPr>
        <p:txBody>
          <a:bodyPr vert="horz" lIns="68580" tIns="34290" rIns="68580" bIns="34290" rtlCol="0" anchor="ctr"/>
          <a:lstStyle>
            <a:defPPr>
              <a:defRPr lang="fr-FR"/>
            </a:defPPr>
            <a:lvl1pPr marL="0" algn="r" defTabSz="914400" rtl="0" eaLnBrk="1" latinLnBrk="0" hangingPunct="1">
              <a:defRPr sz="1200" kern="120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7F43A66-FEB0-41A2-81F1-4F9F7629E869}" type="slidenum">
              <a:rPr lang="fr-CA" sz="1050" smtClean="0">
                <a:solidFill>
                  <a:schemeClr val="bg1"/>
                </a:solidFill>
              </a:rPr>
              <a:pPr/>
              <a:t>‹N°›</a:t>
            </a:fld>
            <a:endParaRPr lang="fr-CA" sz="1050" dirty="0">
              <a:solidFill>
                <a:schemeClr val="bg1"/>
              </a:solidFill>
            </a:endParaRPr>
          </a:p>
        </p:txBody>
      </p:sp>
    </p:spTree>
    <p:extLst>
      <p:ext uri="{BB962C8B-B14F-4D97-AF65-F5344CB8AC3E}">
        <p14:creationId xmlns:p14="http://schemas.microsoft.com/office/powerpoint/2010/main" val="320003333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CA"/>
          </a:p>
        </p:txBody>
      </p:sp>
      <p:sp>
        <p:nvSpPr>
          <p:cNvPr id="4" name="Espace réservé du contenu 3"/>
          <p:cNvSpPr>
            <a:spLocks noGrp="1"/>
          </p:cNvSpPr>
          <p:nvPr>
            <p:ph sz="half" idx="2"/>
          </p:nvPr>
        </p:nvSpPr>
        <p:spPr>
          <a:xfrm>
            <a:off x="457200" y="1556796"/>
            <a:ext cx="8219256" cy="4569371"/>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16" name="Espace réservé du numéro de diapositive 5"/>
          <p:cNvSpPr txBox="1">
            <a:spLocks/>
          </p:cNvSpPr>
          <p:nvPr/>
        </p:nvSpPr>
        <p:spPr>
          <a:xfrm>
            <a:off x="5796136" y="6455818"/>
            <a:ext cx="2133600" cy="365125"/>
          </a:xfrm>
          <a:prstGeom prst="rect">
            <a:avLst/>
          </a:prstGeom>
        </p:spPr>
        <p:txBody>
          <a:bodyPr vert="horz" lIns="68580" tIns="34290" rIns="68580" bIns="34290" rtlCol="0" anchor="ctr"/>
          <a:lstStyle>
            <a:defPPr>
              <a:defRPr lang="fr-FR"/>
            </a:defPPr>
            <a:lvl1pPr marL="0" algn="r" defTabSz="914400" rtl="0" eaLnBrk="1" latinLnBrk="0" hangingPunct="1">
              <a:defRPr sz="1200" kern="120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7F43A66-FEB0-41A2-81F1-4F9F7629E869}" type="slidenum">
              <a:rPr lang="fr-CA" sz="1050" smtClean="0">
                <a:solidFill>
                  <a:schemeClr val="bg1"/>
                </a:solidFill>
              </a:rPr>
              <a:pPr/>
              <a:t>‹N°›</a:t>
            </a:fld>
            <a:endParaRPr lang="fr-CA" sz="1050" dirty="0">
              <a:solidFill>
                <a:schemeClr val="bg1"/>
              </a:solidFill>
            </a:endParaRPr>
          </a:p>
        </p:txBody>
      </p:sp>
    </p:spTree>
    <p:extLst>
      <p:ext uri="{BB962C8B-B14F-4D97-AF65-F5344CB8AC3E}">
        <p14:creationId xmlns:p14="http://schemas.microsoft.com/office/powerpoint/2010/main" val="300378583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12" name="Espace réservé du numéro de diapositive 5"/>
          <p:cNvSpPr txBox="1">
            <a:spLocks/>
          </p:cNvSpPr>
          <p:nvPr/>
        </p:nvSpPr>
        <p:spPr>
          <a:xfrm>
            <a:off x="5796136" y="6455818"/>
            <a:ext cx="2133600" cy="365125"/>
          </a:xfrm>
          <a:prstGeom prst="rect">
            <a:avLst/>
          </a:prstGeom>
        </p:spPr>
        <p:txBody>
          <a:bodyPr vert="horz" lIns="68580" tIns="34290" rIns="68580" bIns="34290" rtlCol="0" anchor="ctr"/>
          <a:lstStyle>
            <a:defPPr>
              <a:defRPr lang="fr-FR"/>
            </a:defPPr>
            <a:lvl1pPr marL="0" algn="r" defTabSz="914400" rtl="0" eaLnBrk="1" latinLnBrk="0" hangingPunct="1">
              <a:defRPr sz="1200" kern="120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7F43A66-FEB0-41A2-81F1-4F9F7629E869}" type="slidenum">
              <a:rPr lang="fr-CA" sz="1050" smtClean="0">
                <a:solidFill>
                  <a:schemeClr val="bg1"/>
                </a:solidFill>
              </a:rPr>
              <a:pPr/>
              <a:t>‹N°›</a:t>
            </a:fld>
            <a:endParaRPr lang="fr-CA" sz="1050" dirty="0">
              <a:solidFill>
                <a:schemeClr val="bg1"/>
              </a:solidFill>
            </a:endParaRPr>
          </a:p>
        </p:txBody>
      </p:sp>
    </p:spTree>
    <p:extLst>
      <p:ext uri="{BB962C8B-B14F-4D97-AF65-F5344CB8AC3E}">
        <p14:creationId xmlns:p14="http://schemas.microsoft.com/office/powerpoint/2010/main" val="250021223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8" name="Espace réservé du numéro de diapositive 5"/>
          <p:cNvSpPr txBox="1">
            <a:spLocks/>
          </p:cNvSpPr>
          <p:nvPr/>
        </p:nvSpPr>
        <p:spPr>
          <a:xfrm>
            <a:off x="5796136" y="6455818"/>
            <a:ext cx="2133600" cy="365125"/>
          </a:xfrm>
          <a:prstGeom prst="rect">
            <a:avLst/>
          </a:prstGeom>
        </p:spPr>
        <p:txBody>
          <a:bodyPr vert="horz" lIns="68580" tIns="34290" rIns="68580" bIns="34290" rtlCol="0" anchor="ctr"/>
          <a:lstStyle>
            <a:defPPr>
              <a:defRPr lang="fr-FR"/>
            </a:defPPr>
            <a:lvl1pPr marL="0" algn="r" defTabSz="914400" rtl="0" eaLnBrk="1" latinLnBrk="0" hangingPunct="1">
              <a:defRPr sz="1200" kern="120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7F43A66-FEB0-41A2-81F1-4F9F7629E869}" type="slidenum">
              <a:rPr lang="fr-CA" sz="1050" smtClean="0">
                <a:solidFill>
                  <a:schemeClr val="bg1"/>
                </a:solidFill>
              </a:rPr>
              <a:pPr/>
              <a:t>‹N°›</a:t>
            </a:fld>
            <a:endParaRPr lang="fr-CA" sz="1050" dirty="0">
              <a:solidFill>
                <a:schemeClr val="bg1"/>
              </a:solidFill>
            </a:endParaRPr>
          </a:p>
        </p:txBody>
      </p:sp>
    </p:spTree>
    <p:extLst>
      <p:ext uri="{BB962C8B-B14F-4D97-AF65-F5344CB8AC3E}">
        <p14:creationId xmlns:p14="http://schemas.microsoft.com/office/powerpoint/2010/main" val="45594814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2" y="273050"/>
            <a:ext cx="3008313" cy="1162050"/>
          </a:xfrm>
        </p:spPr>
        <p:txBody>
          <a:bodyPr anchor="b"/>
          <a:lstStyle>
            <a:lvl1pPr algn="l">
              <a:defRPr sz="1500" b="1"/>
            </a:lvl1pPr>
          </a:lstStyle>
          <a:p>
            <a:r>
              <a:rPr lang="fr-FR" smtClean="0"/>
              <a:t>Modifiez le style du titre</a:t>
            </a:r>
            <a:endParaRPr lang="fr-CA"/>
          </a:p>
        </p:txBody>
      </p:sp>
      <p:sp>
        <p:nvSpPr>
          <p:cNvPr id="3" name="Espace réservé du contenu 2"/>
          <p:cNvSpPr>
            <a:spLocks noGrp="1"/>
          </p:cNvSpPr>
          <p:nvPr>
            <p:ph idx="1"/>
          </p:nvPr>
        </p:nvSpPr>
        <p:spPr>
          <a:xfrm>
            <a:off x="3575050" y="273054"/>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smtClean="0"/>
              <a:t>Modifier les styles du texte du masque</a:t>
            </a:r>
          </a:p>
        </p:txBody>
      </p:sp>
      <p:sp>
        <p:nvSpPr>
          <p:cNvPr id="14" name="Espace réservé du numéro de diapositive 5"/>
          <p:cNvSpPr txBox="1">
            <a:spLocks/>
          </p:cNvSpPr>
          <p:nvPr/>
        </p:nvSpPr>
        <p:spPr>
          <a:xfrm>
            <a:off x="5796136" y="6455818"/>
            <a:ext cx="2133600" cy="365125"/>
          </a:xfrm>
          <a:prstGeom prst="rect">
            <a:avLst/>
          </a:prstGeom>
        </p:spPr>
        <p:txBody>
          <a:bodyPr vert="horz" lIns="68580" tIns="34290" rIns="68580" bIns="34290" rtlCol="0" anchor="ctr"/>
          <a:lstStyle>
            <a:defPPr>
              <a:defRPr lang="fr-FR"/>
            </a:defPPr>
            <a:lvl1pPr marL="0" algn="r" defTabSz="914400" rtl="0" eaLnBrk="1" latinLnBrk="0" hangingPunct="1">
              <a:defRPr sz="1200" kern="120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7F43A66-FEB0-41A2-81F1-4F9F7629E869}" type="slidenum">
              <a:rPr lang="fr-CA" sz="1050" smtClean="0">
                <a:solidFill>
                  <a:schemeClr val="bg1"/>
                </a:solidFill>
              </a:rPr>
              <a:pPr/>
              <a:t>‹N°›</a:t>
            </a:fld>
            <a:endParaRPr lang="fr-CA" sz="1050" dirty="0">
              <a:solidFill>
                <a:schemeClr val="bg1"/>
              </a:solidFill>
            </a:endParaRPr>
          </a:p>
        </p:txBody>
      </p:sp>
    </p:spTree>
    <p:extLst>
      <p:ext uri="{BB962C8B-B14F-4D97-AF65-F5344CB8AC3E}">
        <p14:creationId xmlns:p14="http://schemas.microsoft.com/office/powerpoint/2010/main" val="80105277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8" name="Image 7" descr="bas_page.png"/>
          <p:cNvPicPr>
            <a:picLocks noChangeAspect="1"/>
          </p:cNvPicPr>
          <p:nvPr/>
        </p:nvPicPr>
        <p:blipFill rotWithShape="1">
          <a:blip r:embed="rId15" cstate="print"/>
          <a:srcRect t="76313"/>
          <a:stretch/>
        </p:blipFill>
        <p:spPr>
          <a:xfrm>
            <a:off x="0" y="6461649"/>
            <a:ext cx="9144000" cy="404664"/>
          </a:xfrm>
          <a:prstGeom prst="rect">
            <a:avLst/>
          </a:prstGeom>
        </p:spPr>
      </p:pic>
      <p:sp>
        <p:nvSpPr>
          <p:cNvPr id="6" name="Rectangle 5"/>
          <p:cNvSpPr/>
          <p:nvPr/>
        </p:nvSpPr>
        <p:spPr>
          <a:xfrm>
            <a:off x="0" y="6264278"/>
            <a:ext cx="2123728" cy="5961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sp>
        <p:nvSpPr>
          <p:cNvPr id="2" name="Espace réservé du titre 1"/>
          <p:cNvSpPr>
            <a:spLocks noGrp="1"/>
          </p:cNvSpPr>
          <p:nvPr>
            <p:ph type="title"/>
          </p:nvPr>
        </p:nvSpPr>
        <p:spPr>
          <a:xfrm>
            <a:off x="457200" y="274638"/>
            <a:ext cx="8229600" cy="1143000"/>
          </a:xfrm>
          <a:prstGeom prst="rect">
            <a:avLst/>
          </a:prstGeom>
          <a:solidFill>
            <a:schemeClr val="bg1">
              <a:lumMod val="85000"/>
            </a:schemeClr>
          </a:solidFill>
        </p:spPr>
        <p:txBody>
          <a:bodyPr vert="horz" lIns="91440" tIns="45720" rIns="91440" bIns="45720" rtlCol="0" anchor="ctr">
            <a:normAutofit/>
          </a:bodyPr>
          <a:lstStyle/>
          <a:p>
            <a:r>
              <a:rPr lang="fr-FR" dirty="0" smtClean="0"/>
              <a:t>Cliquez pour modifier le style du titre</a:t>
            </a:r>
            <a:endParaRPr lang="fr-CA" dirty="0"/>
          </a:p>
        </p:txBody>
      </p:sp>
      <p:sp>
        <p:nvSpPr>
          <p:cNvPr id="3" name="Espace réservé du texte 2"/>
          <p:cNvSpPr>
            <a:spLocks noGrp="1"/>
          </p:cNvSpPr>
          <p:nvPr>
            <p:ph type="body" idx="1"/>
          </p:nvPr>
        </p:nvSpPr>
        <p:spPr>
          <a:xfrm>
            <a:off x="457200" y="1600204"/>
            <a:ext cx="8229600" cy="4525963"/>
          </a:xfrm>
          <a:prstGeom prst="rect">
            <a:avLst/>
          </a:prstGeom>
          <a:ln>
            <a:noFill/>
          </a:ln>
        </p:spPr>
        <p:txBody>
          <a:bodyPr vert="horz" lIns="91440" tIns="45720" rIns="91440" bIns="45720" rtlCol="0">
            <a:normAutofit/>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CA" dirty="0"/>
          </a:p>
        </p:txBody>
      </p:sp>
      <p:pic>
        <p:nvPicPr>
          <p:cNvPr id="9" name="Image 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001000" y="6332934"/>
            <a:ext cx="1143000" cy="552450"/>
          </a:xfrm>
          <a:prstGeom prst="rect">
            <a:avLst/>
          </a:prstGeom>
        </p:spPr>
      </p:pic>
      <p:sp>
        <p:nvSpPr>
          <p:cNvPr id="5" name="Espace réservé du numéro de diapositive 4"/>
          <p:cNvSpPr>
            <a:spLocks noGrp="1"/>
          </p:cNvSpPr>
          <p:nvPr>
            <p:ph type="sldNum" sz="quarter" idx="4"/>
          </p:nvPr>
        </p:nvSpPr>
        <p:spPr>
          <a:xfrm>
            <a:off x="5876059" y="644825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437731-58DC-4601-8943-E1A65820331F}" type="slidenum">
              <a:rPr lang="fr-CA" smtClean="0"/>
              <a:t>‹N°›</a:t>
            </a:fld>
            <a:endParaRPr lang="fr-CA"/>
          </a:p>
        </p:txBody>
      </p:sp>
      <p:pic>
        <p:nvPicPr>
          <p:cNvPr id="10" name="Image 9"/>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88783" y="6245207"/>
            <a:ext cx="1946161" cy="582991"/>
          </a:xfrm>
          <a:prstGeom prst="rect">
            <a:avLst/>
          </a:prstGeom>
        </p:spPr>
      </p:pic>
    </p:spTree>
    <p:extLst>
      <p:ext uri="{BB962C8B-B14F-4D97-AF65-F5344CB8AC3E}">
        <p14:creationId xmlns:p14="http://schemas.microsoft.com/office/powerpoint/2010/main" val="1772350269"/>
      </p:ext>
    </p:extLst>
  </p:cSld>
  <p:clrMap bg1="lt1" tx1="dk1" bg2="lt2" tx2="dk2" accent1="accent1" accent2="accent2" accent3="accent3" accent4="accent4" accent5="accent5" accent6="accent6" hlink="hlink" folHlink="folHlink"/>
  <p:sldLayoutIdLst>
    <p:sldLayoutId id="2147483674"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iming>
    <p:tnLst>
      <p:par>
        <p:cTn id="1" dur="indefinite" restart="never" nodeType="tmRoot"/>
      </p:par>
    </p:tnLst>
  </p:timing>
  <p:hf hdr="0" ftr="0" dt="0"/>
  <p:txStyles>
    <p:titleStyle>
      <a:lvl1pPr algn="l"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Clr>
          <a:srgbClr val="D2492A"/>
        </a:buClr>
        <a:buFont typeface="Arial" pitchFamily="34" charset="0"/>
        <a:buChar char="•"/>
        <a:defRPr sz="2400" kern="1200">
          <a:solidFill>
            <a:schemeClr val="tx1">
              <a:lumMod val="85000"/>
              <a:lumOff val="15000"/>
            </a:schemeClr>
          </a:solidFill>
          <a:latin typeface="+mn-lt"/>
          <a:ea typeface="+mn-ea"/>
          <a:cs typeface="+mn-cs"/>
        </a:defRPr>
      </a:lvl1pPr>
      <a:lvl2pPr marL="557213" indent="-214313" algn="l" defTabSz="685800" rtl="0" eaLnBrk="1" latinLnBrk="0" hangingPunct="1">
        <a:spcBef>
          <a:spcPct val="20000"/>
        </a:spcBef>
        <a:buClr>
          <a:srgbClr val="D2492A"/>
        </a:buClr>
        <a:buFont typeface="Wingdings" pitchFamily="2" charset="2"/>
        <a:buChar char="§"/>
        <a:defRPr sz="2100" kern="1200">
          <a:solidFill>
            <a:schemeClr val="tx1">
              <a:lumMod val="85000"/>
              <a:lumOff val="15000"/>
            </a:schemeClr>
          </a:solidFill>
          <a:latin typeface="+mn-lt"/>
          <a:ea typeface="+mn-ea"/>
          <a:cs typeface="+mn-cs"/>
        </a:defRPr>
      </a:lvl2pPr>
      <a:lvl3pPr marL="941785" indent="-255985" algn="l" defTabSz="685800" rtl="0" eaLnBrk="1" latinLnBrk="0" hangingPunct="1">
        <a:spcBef>
          <a:spcPct val="20000"/>
        </a:spcBef>
        <a:buClr>
          <a:srgbClr val="D2492A"/>
        </a:buClr>
        <a:buFont typeface="Wingdings" pitchFamily="2" charset="2"/>
        <a:buChar char="ü"/>
        <a:defRPr sz="1800" kern="1200">
          <a:solidFill>
            <a:schemeClr val="tx1">
              <a:lumMod val="85000"/>
              <a:lumOff val="15000"/>
            </a:schemeClr>
          </a:solidFill>
          <a:latin typeface="+mn-lt"/>
          <a:ea typeface="+mn-ea"/>
          <a:cs typeface="+mn-cs"/>
        </a:defRPr>
      </a:lvl3pPr>
      <a:lvl4pPr marL="1200150" indent="-171450" algn="l" defTabSz="685800" rtl="0" eaLnBrk="1" latinLnBrk="0" hangingPunct="1">
        <a:spcBef>
          <a:spcPct val="20000"/>
        </a:spcBef>
        <a:buClr>
          <a:srgbClr val="D2492A"/>
        </a:buClr>
        <a:buFont typeface="Arial" pitchFamily="34" charset="0"/>
        <a:buChar char="–"/>
        <a:defRPr sz="1500" kern="1200">
          <a:solidFill>
            <a:schemeClr val="tx1">
              <a:lumMod val="85000"/>
              <a:lumOff val="15000"/>
            </a:schemeClr>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lumMod val="85000"/>
              <a:lumOff val="15000"/>
            </a:schemeClr>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85000"/>
          </a:schemeClr>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fr-FR" smtClean="0"/>
              <a:t>Modifiez le style du titre</a:t>
            </a:r>
            <a:endParaRPr lang="fr-CA"/>
          </a:p>
        </p:txBody>
      </p:sp>
      <p:sp>
        <p:nvSpPr>
          <p:cNvPr id="3" name="Espace réservé du texte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BE6B93-6BD4-4052-833F-B124F47C6A11}" type="datetime1">
              <a:rPr lang="fr-CA" smtClean="0"/>
              <a:t>2018-12-11</a:t>
            </a:fld>
            <a:endParaRPr lang="fr-CA"/>
          </a:p>
        </p:txBody>
      </p:sp>
      <p:sp>
        <p:nvSpPr>
          <p:cNvPr id="5" name="Espace réservé du pied de page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Espace réservé du numéro de diapositive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443984-7564-4C55-9273-F634B733AE62}" type="slidenum">
              <a:rPr lang="fr-CA" smtClean="0"/>
              <a:t>‹N°›</a:t>
            </a:fld>
            <a:endParaRPr lang="fr-CA"/>
          </a:p>
        </p:txBody>
      </p:sp>
    </p:spTree>
    <p:extLst>
      <p:ext uri="{BB962C8B-B14F-4D97-AF65-F5344CB8AC3E}">
        <p14:creationId xmlns:p14="http://schemas.microsoft.com/office/powerpoint/2010/main" val="62075370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8.xml"/><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8.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g"/><Relationship Id="rId1" Type="http://schemas.openxmlformats.org/officeDocument/2006/relationships/slideLayout" Target="../slideLayouts/slideLayout8.xml"/><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3.xml"/><Relationship Id="rId5" Type="http://schemas.microsoft.com/office/2007/relationships/hdphoto" Target="../media/hdphoto3.wdp"/><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3.xml"/><Relationship Id="rId5" Type="http://schemas.openxmlformats.org/officeDocument/2006/relationships/image" Target="../media/image8.jpeg"/><Relationship Id="rId4" Type="http://schemas.openxmlformats.org/officeDocument/2006/relationships/image" Target="../media/image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3.xml"/><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p:cNvSpPr>
            <a:spLocks noGrp="1"/>
          </p:cNvSpPr>
          <p:nvPr>
            <p:ph type="subTitle" idx="1"/>
          </p:nvPr>
        </p:nvSpPr>
        <p:spPr>
          <a:xfrm>
            <a:off x="697832" y="4259610"/>
            <a:ext cx="8061157" cy="1779240"/>
          </a:xfrm>
          <a:noFill/>
        </p:spPr>
        <p:txBody>
          <a:bodyPr>
            <a:normAutofit/>
          </a:bodyPr>
          <a:lstStyle/>
          <a:p>
            <a:endParaRPr lang="en-CA" sz="2200" b="1" dirty="0">
              <a:solidFill>
                <a:schemeClr val="tx1"/>
              </a:solidFill>
            </a:endParaRPr>
          </a:p>
          <a:p>
            <a:r>
              <a:rPr lang="en-CA" sz="1900" b="1" dirty="0" err="1" smtClean="0">
                <a:solidFill>
                  <a:schemeClr val="tx1"/>
                </a:solidFill>
              </a:rPr>
              <a:t>Unité</a:t>
            </a:r>
            <a:r>
              <a:rPr lang="en-CA" sz="1900" b="1" dirty="0" smtClean="0">
                <a:solidFill>
                  <a:schemeClr val="tx1"/>
                </a:solidFill>
              </a:rPr>
              <a:t> de </a:t>
            </a:r>
            <a:r>
              <a:rPr lang="en-CA" sz="1900" b="1" dirty="0" err="1" smtClean="0">
                <a:solidFill>
                  <a:schemeClr val="tx1"/>
                </a:solidFill>
              </a:rPr>
              <a:t>recherche</a:t>
            </a:r>
            <a:r>
              <a:rPr lang="en-CA" sz="1900" b="1" dirty="0" smtClean="0">
                <a:solidFill>
                  <a:schemeClr val="tx1"/>
                </a:solidFill>
              </a:rPr>
              <a:t>, de formation et de </a:t>
            </a:r>
            <a:r>
              <a:rPr lang="en-CA" sz="1900" b="1" dirty="0" err="1" smtClean="0">
                <a:solidFill>
                  <a:schemeClr val="tx1"/>
                </a:solidFill>
              </a:rPr>
              <a:t>développement</a:t>
            </a:r>
            <a:r>
              <a:rPr lang="en-CA" sz="1900" b="1" dirty="0" smtClean="0">
                <a:solidFill>
                  <a:schemeClr val="tx1"/>
                </a:solidFill>
              </a:rPr>
              <a:t> </a:t>
            </a:r>
            <a:r>
              <a:rPr lang="en-CA" sz="1900" b="1" dirty="0" err="1" smtClean="0">
                <a:solidFill>
                  <a:schemeClr val="tx1"/>
                </a:solidFill>
              </a:rPr>
              <a:t>en</a:t>
            </a:r>
            <a:r>
              <a:rPr lang="en-CA" sz="1900" b="1" dirty="0" smtClean="0">
                <a:solidFill>
                  <a:schemeClr val="tx1"/>
                </a:solidFill>
              </a:rPr>
              <a:t> </a:t>
            </a:r>
            <a:r>
              <a:rPr lang="en-CA" sz="1900" b="1" dirty="0" err="1" smtClean="0">
                <a:solidFill>
                  <a:schemeClr val="tx1"/>
                </a:solidFill>
              </a:rPr>
              <a:t>éducation</a:t>
            </a:r>
            <a:r>
              <a:rPr lang="en-CA" sz="1900" b="1" dirty="0" smtClean="0">
                <a:solidFill>
                  <a:schemeClr val="tx1"/>
                </a:solidFill>
              </a:rPr>
              <a:t> </a:t>
            </a:r>
          </a:p>
          <a:p>
            <a:r>
              <a:rPr lang="en-CA" sz="1900" b="1" dirty="0" err="1" smtClean="0">
                <a:solidFill>
                  <a:schemeClr val="tx1"/>
                </a:solidFill>
              </a:rPr>
              <a:t>en</a:t>
            </a:r>
            <a:r>
              <a:rPr lang="en-CA" sz="1900" b="1" dirty="0" smtClean="0">
                <a:solidFill>
                  <a:schemeClr val="tx1"/>
                </a:solidFill>
              </a:rPr>
              <a:t> milieu inuit et </a:t>
            </a:r>
            <a:r>
              <a:rPr lang="en-CA" sz="1900" b="1" dirty="0" err="1" smtClean="0">
                <a:solidFill>
                  <a:schemeClr val="tx1"/>
                </a:solidFill>
              </a:rPr>
              <a:t>amérindien</a:t>
            </a:r>
            <a:r>
              <a:rPr lang="en-CA" sz="1900" b="1" dirty="0" smtClean="0">
                <a:solidFill>
                  <a:schemeClr val="tx1"/>
                </a:solidFill>
              </a:rPr>
              <a:t> (URFDEMIA)</a:t>
            </a:r>
          </a:p>
          <a:p>
            <a:r>
              <a:rPr lang="en-CA" sz="1900" b="1" dirty="0" smtClean="0">
                <a:solidFill>
                  <a:schemeClr val="tx1"/>
                </a:solidFill>
              </a:rPr>
              <a:t>16 </a:t>
            </a:r>
            <a:r>
              <a:rPr lang="en-CA" sz="1900" b="1" dirty="0" err="1" smtClean="0">
                <a:solidFill>
                  <a:schemeClr val="tx1"/>
                </a:solidFill>
              </a:rPr>
              <a:t>novembre</a:t>
            </a:r>
            <a:r>
              <a:rPr lang="en-CA" sz="1900" b="1" dirty="0" smtClean="0">
                <a:solidFill>
                  <a:schemeClr val="tx1"/>
                </a:solidFill>
              </a:rPr>
              <a:t> 2018</a:t>
            </a:r>
          </a:p>
          <a:p>
            <a:r>
              <a:rPr lang="fr-CA" sz="1500" smtClean="0">
                <a:solidFill>
                  <a:schemeClr val="tx1"/>
                </a:solidFill>
              </a:rPr>
              <a:t>Crédit photos </a:t>
            </a:r>
            <a:r>
              <a:rPr lang="fr-CA" sz="1500" dirty="0" smtClean="0">
                <a:solidFill>
                  <a:schemeClr val="tx1"/>
                </a:solidFill>
              </a:rPr>
              <a:t>: </a:t>
            </a:r>
            <a:r>
              <a:rPr lang="fr-CA" sz="1500" dirty="0">
                <a:solidFill>
                  <a:schemeClr val="tx1"/>
                </a:solidFill>
              </a:rPr>
              <a:t>Paul </a:t>
            </a:r>
            <a:r>
              <a:rPr lang="fr-CA" sz="1500" dirty="0" err="1">
                <a:solidFill>
                  <a:schemeClr val="tx1"/>
                </a:solidFill>
              </a:rPr>
              <a:t>Brindamour</a:t>
            </a:r>
            <a:r>
              <a:rPr lang="fr-CA" sz="1500" dirty="0">
                <a:solidFill>
                  <a:schemeClr val="tx1"/>
                </a:solidFill>
              </a:rPr>
              <a:t> | UQAT</a:t>
            </a:r>
          </a:p>
          <a:p>
            <a:endParaRPr lang="fr-CA" sz="1900" dirty="0">
              <a:solidFill>
                <a:schemeClr val="tx1"/>
              </a:solidFill>
            </a:endParaRPr>
          </a:p>
        </p:txBody>
      </p:sp>
      <p:sp>
        <p:nvSpPr>
          <p:cNvPr id="3" name="Sous-titre 1"/>
          <p:cNvSpPr txBox="1">
            <a:spLocks/>
          </p:cNvSpPr>
          <p:nvPr/>
        </p:nvSpPr>
        <p:spPr>
          <a:xfrm>
            <a:off x="697832" y="505326"/>
            <a:ext cx="8061157" cy="1412776"/>
          </a:xfrm>
          <a:prstGeom prst="rect">
            <a:avLst/>
          </a:prstGeom>
          <a:noFill/>
          <a:ln>
            <a:noFill/>
          </a:ln>
        </p:spPr>
        <p:txBody>
          <a:bodyPr vert="horz" lIns="91440" tIns="45720" rIns="91440" bIns="45720" rtlCol="0">
            <a:normAutofit/>
          </a:bodyPr>
          <a:lstStyle>
            <a:lvl1pPr marL="0" indent="0" algn="ctr" defTabSz="914400" rtl="0" eaLnBrk="1" latinLnBrk="0" hangingPunct="1">
              <a:spcBef>
                <a:spcPct val="20000"/>
              </a:spcBef>
              <a:buClr>
                <a:srgbClr val="D2492A"/>
              </a:buClr>
              <a:buFont typeface="Calibri" panose="020F0502020204030204" pitchFamily="34" charset="0"/>
              <a:buNone/>
              <a:defRPr sz="3200" kern="1200">
                <a:solidFill>
                  <a:srgbClr val="D2492A"/>
                </a:solidFill>
                <a:latin typeface="+mn-lt"/>
                <a:ea typeface="+mn-ea"/>
                <a:cs typeface="+mn-cs"/>
              </a:defRPr>
            </a:lvl1pPr>
            <a:lvl2pPr marL="457200" indent="0" algn="ctr" defTabSz="914400" rtl="0" eaLnBrk="1" latinLnBrk="0" hangingPunct="1">
              <a:spcBef>
                <a:spcPct val="20000"/>
              </a:spcBef>
              <a:buClr>
                <a:srgbClr val="D2492A"/>
              </a:buClr>
              <a:buFont typeface="Courier New" panose="02070309020205020404" pitchFamily="49"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rgbClr val="D2492A"/>
              </a:buClr>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rgbClr val="D2492A"/>
              </a:buClr>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fr-CA" sz="2200" b="1" dirty="0" smtClean="0">
                <a:solidFill>
                  <a:schemeClr val="tx1"/>
                </a:solidFill>
              </a:rPr>
              <a:t>L’UQAT remet cinq médailles d’honneur à des leaders en éducation </a:t>
            </a:r>
            <a:br>
              <a:rPr lang="fr-CA" sz="2200" b="1" dirty="0" smtClean="0">
                <a:solidFill>
                  <a:schemeClr val="tx1"/>
                </a:solidFill>
              </a:rPr>
            </a:br>
            <a:r>
              <a:rPr lang="fr-CA" sz="2200" b="1" dirty="0" smtClean="0">
                <a:solidFill>
                  <a:schemeClr val="tx1"/>
                </a:solidFill>
              </a:rPr>
              <a:t>des communautés d’Ivujivik, de Puvirnituq et de l’UQAT</a:t>
            </a:r>
          </a:p>
          <a:p>
            <a:endParaRPr lang="fr-CA" sz="2200" dirty="0" smtClean="0">
              <a:solidFill>
                <a:schemeClr val="tx1"/>
              </a:solidFill>
            </a:endParaRPr>
          </a:p>
          <a:p>
            <a:endParaRPr lang="fr-CA" sz="2200" dirty="0"/>
          </a:p>
        </p:txBody>
      </p:sp>
    </p:spTree>
    <p:extLst>
      <p:ext uri="{BB962C8B-B14F-4D97-AF65-F5344CB8AC3E}">
        <p14:creationId xmlns:p14="http://schemas.microsoft.com/office/powerpoint/2010/main" val="856520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e 12"/>
          <p:cNvGrpSpPr>
            <a:grpSpLocks noGrp="1" noUngrp="1" noChangeAspect="1"/>
          </p:cNvGrpSpPr>
          <p:nvPr/>
        </p:nvGrpSpPr>
        <p:grpSpPr>
          <a:xfrm>
            <a:off x="490538" y="590550"/>
            <a:ext cx="3778250" cy="2870200"/>
            <a:chOff x="511175" y="3543300"/>
            <a:chExt cx="3778250" cy="2870200"/>
          </a:xfrm>
        </p:grpSpPr>
        <p:pic>
          <p:nvPicPr>
            <p:cNvPr id="11" name="Image 10" descr="Glorya Sarah discours"/>
            <p:cNvPicPr>
              <a:picLocks noRot="1" noChangeAspect="1" noMove="1" noResize="1"/>
            </p:cNvPicPr>
            <p:nvPr isPhoto="1"/>
          </p:nvPicPr>
          <p:blipFill>
            <a:blip r:embed="rId2" cstate="print">
              <a:lum/>
              <a:extLst>
                <a:ext uri="{28A0092B-C50C-407E-A947-70E740481C1C}">
                  <a14:useLocalDpi xmlns:a14="http://schemas.microsoft.com/office/drawing/2010/main" val="0"/>
                </a:ext>
              </a:extLst>
            </a:blip>
            <a:stretch>
              <a:fillRect/>
            </a:stretch>
          </p:blipFill>
          <p:spPr>
            <a:xfrm>
              <a:off x="511175" y="3543300"/>
              <a:ext cx="3778250" cy="251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Rectangle 11"/>
            <p:cNvSpPr/>
            <p:nvPr/>
          </p:nvSpPr>
          <p:spPr>
            <a:xfrm>
              <a:off x="511175" y="6070600"/>
              <a:ext cx="3778250" cy="342900"/>
            </a:xfrm>
            <a:prstGeom prst="rect">
              <a:avLst/>
            </a:prstGeom>
            <a:noFill/>
            <a:ln>
              <a:noFill/>
            </a:ln>
          </p:spPr>
          <p:txBody>
            <a:bodyPr anchor="ctr">
              <a:normAutofit fontScale="62500" lnSpcReduction="20000"/>
            </a:bodyPr>
            <a:lstStyle/>
            <a:p>
              <a:pPr algn="ctr"/>
              <a:r>
                <a:rPr lang="fr-CA" sz="1600" dirty="0" smtClean="0"/>
                <a:t>Glorya Pellerin (membre cogestion UQAT), Sarah </a:t>
              </a:r>
              <a:r>
                <a:rPr lang="fr-CA" sz="1600" dirty="0" err="1" smtClean="0"/>
                <a:t>Angiyou</a:t>
              </a:r>
              <a:r>
                <a:rPr lang="fr-CA" sz="1600" dirty="0" smtClean="0"/>
                <a:t> (membre cogestion Puvirnituq)</a:t>
              </a:r>
              <a:endParaRPr lang="fr-CA" sz="1600" dirty="0"/>
            </a:p>
          </p:txBody>
        </p:sp>
      </p:grpSp>
      <p:grpSp>
        <p:nvGrpSpPr>
          <p:cNvPr id="14" name="Groupe 13"/>
          <p:cNvGrpSpPr>
            <a:grpSpLocks noGrp="1" noUngrp="1" noChangeAspect="1"/>
          </p:cNvGrpSpPr>
          <p:nvPr/>
        </p:nvGrpSpPr>
        <p:grpSpPr>
          <a:xfrm>
            <a:off x="4953000" y="590550"/>
            <a:ext cx="3446463" cy="2870200"/>
            <a:chOff x="630237" y="457200"/>
            <a:chExt cx="3446463" cy="2870200"/>
          </a:xfrm>
        </p:grpSpPr>
        <p:pic>
          <p:nvPicPr>
            <p:cNvPr id="18" name="Image 17" descr="Médaillés Siaja Elisapi et Lily"/>
            <p:cNvPicPr>
              <a:picLocks noRot="1" noChangeAspect="1" noMove="1" noResize="1"/>
            </p:cNvPicPr>
            <p:nvPr isPhoto="1"/>
          </p:nvPicPr>
          <p:blipFill>
            <a:blip r:embed="rId3" cstate="print">
              <a:lum/>
              <a:extLst>
                <a:ext uri="{28A0092B-C50C-407E-A947-70E740481C1C}">
                  <a14:useLocalDpi xmlns:a14="http://schemas.microsoft.com/office/drawing/2010/main" val="0"/>
                </a:ext>
              </a:extLst>
            </a:blip>
            <a:stretch>
              <a:fillRect/>
            </a:stretch>
          </p:blipFill>
          <p:spPr>
            <a:xfrm>
              <a:off x="723900" y="457200"/>
              <a:ext cx="3352800" cy="251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Rectangle 18"/>
            <p:cNvSpPr/>
            <p:nvPr/>
          </p:nvSpPr>
          <p:spPr>
            <a:xfrm>
              <a:off x="630237" y="2984500"/>
              <a:ext cx="3446463" cy="342900"/>
            </a:xfrm>
            <a:prstGeom prst="rect">
              <a:avLst/>
            </a:prstGeom>
            <a:noFill/>
            <a:ln>
              <a:noFill/>
            </a:ln>
          </p:spPr>
          <p:txBody>
            <a:bodyPr anchor="ctr">
              <a:normAutofit fontScale="55000" lnSpcReduction="20000"/>
            </a:bodyPr>
            <a:lstStyle/>
            <a:p>
              <a:pPr algn="ctr"/>
              <a:r>
                <a:rPr lang="fr-CA" sz="1600" dirty="0" smtClean="0"/>
                <a:t>Médaillés, Siaja Mangiuk (membre cogestion Ivujivik), Elisapi Uitangak (membre cogestion Puvirnituq),  Lily Bacon (membre cogestion UQAT)</a:t>
              </a:r>
              <a:endParaRPr lang="fr-CA" sz="1600" dirty="0"/>
            </a:p>
          </p:txBody>
        </p:sp>
      </p:grpSp>
      <p:grpSp>
        <p:nvGrpSpPr>
          <p:cNvPr id="15" name="Groupe 14"/>
          <p:cNvGrpSpPr>
            <a:grpSpLocks noGrp="1" noUngrp="1" noChangeAspect="1"/>
          </p:cNvGrpSpPr>
          <p:nvPr/>
        </p:nvGrpSpPr>
        <p:grpSpPr>
          <a:xfrm>
            <a:off x="604838" y="3473450"/>
            <a:ext cx="3778250" cy="2870200"/>
            <a:chOff x="511175" y="3543300"/>
            <a:chExt cx="3778250" cy="2870200"/>
          </a:xfrm>
        </p:grpSpPr>
        <p:pic>
          <p:nvPicPr>
            <p:cNvPr id="16" name="Image 15" descr="Elisapi stage"/>
            <p:cNvPicPr>
              <a:picLocks noRot="1" noChangeAspect="1" noMove="1" noResize="1"/>
            </p:cNvPicPr>
            <p:nvPr isPhoto="1"/>
          </p:nvPicPr>
          <p:blipFill>
            <a:blip r:embed="rId4" cstate="print">
              <a:lum/>
              <a:extLst>
                <a:ext uri="{28A0092B-C50C-407E-A947-70E740481C1C}">
                  <a14:useLocalDpi xmlns:a14="http://schemas.microsoft.com/office/drawing/2010/main" val="0"/>
                </a:ext>
              </a:extLst>
            </a:blip>
            <a:stretch>
              <a:fillRect/>
            </a:stretch>
          </p:blipFill>
          <p:spPr>
            <a:xfrm>
              <a:off x="511175" y="3543300"/>
              <a:ext cx="3778250" cy="251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Rectangle 16"/>
            <p:cNvSpPr/>
            <p:nvPr/>
          </p:nvSpPr>
          <p:spPr>
            <a:xfrm>
              <a:off x="511175" y="6070600"/>
              <a:ext cx="3778250" cy="342900"/>
            </a:xfrm>
            <a:prstGeom prst="rect">
              <a:avLst/>
            </a:prstGeom>
            <a:noFill/>
            <a:ln>
              <a:noFill/>
            </a:ln>
          </p:spPr>
          <p:txBody>
            <a:bodyPr anchor="ctr">
              <a:normAutofit/>
            </a:bodyPr>
            <a:lstStyle/>
            <a:p>
              <a:pPr algn="ctr"/>
              <a:r>
                <a:rPr lang="fr-CA" sz="1200" dirty="0" smtClean="0"/>
                <a:t>Siaja Mangiuk, Elisapi Uitangak</a:t>
              </a:r>
              <a:endParaRPr lang="fr-CA" sz="1200" dirty="0"/>
            </a:p>
          </p:txBody>
        </p:sp>
      </p:grpSp>
      <p:grpSp>
        <p:nvGrpSpPr>
          <p:cNvPr id="20" name="Groupe 19"/>
          <p:cNvGrpSpPr>
            <a:grpSpLocks noGrp="1" noUngrp="1" noChangeAspect="1"/>
          </p:cNvGrpSpPr>
          <p:nvPr/>
        </p:nvGrpSpPr>
        <p:grpSpPr>
          <a:xfrm>
            <a:off x="4833938" y="3527425"/>
            <a:ext cx="3778250" cy="2870200"/>
            <a:chOff x="4854575" y="3543300"/>
            <a:chExt cx="3778250" cy="2870200"/>
          </a:xfrm>
        </p:grpSpPr>
        <p:pic>
          <p:nvPicPr>
            <p:cNvPr id="21" name="Image 20" descr="Vincent"/>
            <p:cNvPicPr>
              <a:picLocks noRot="1" noChangeAspect="1" noMove="1" noResize="1"/>
            </p:cNvPicPr>
            <p:nvPr isPhoto="1"/>
          </p:nvPicPr>
          <p:blipFill>
            <a:blip r:embed="rId5" cstate="print">
              <a:lum/>
              <a:extLst>
                <a:ext uri="{28A0092B-C50C-407E-A947-70E740481C1C}">
                  <a14:useLocalDpi xmlns:a14="http://schemas.microsoft.com/office/drawing/2010/main" val="0"/>
                </a:ext>
              </a:extLst>
            </a:blip>
            <a:stretch>
              <a:fillRect/>
            </a:stretch>
          </p:blipFill>
          <p:spPr>
            <a:xfrm>
              <a:off x="4854575" y="3543300"/>
              <a:ext cx="3778250" cy="251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 name="Rectangle 21"/>
            <p:cNvSpPr/>
            <p:nvPr/>
          </p:nvSpPr>
          <p:spPr>
            <a:xfrm>
              <a:off x="4854575" y="6070600"/>
              <a:ext cx="3778250" cy="342900"/>
            </a:xfrm>
            <a:prstGeom prst="rect">
              <a:avLst/>
            </a:prstGeom>
            <a:noFill/>
            <a:ln>
              <a:noFill/>
            </a:ln>
          </p:spPr>
          <p:txBody>
            <a:bodyPr anchor="ctr">
              <a:normAutofit/>
            </a:bodyPr>
            <a:lstStyle/>
            <a:p>
              <a:pPr algn="ctr"/>
              <a:r>
                <a:rPr lang="fr-CA" sz="1200" dirty="0" smtClean="0"/>
                <a:t>Vincent </a:t>
              </a:r>
              <a:r>
                <a:rPr lang="fr-CA" sz="1200" dirty="0" err="1" smtClean="0"/>
                <a:t>Rousson</a:t>
              </a:r>
              <a:r>
                <a:rPr lang="fr-CA" sz="1200" dirty="0" smtClean="0"/>
                <a:t> (directeur campus de Val-d’Or UQAT)</a:t>
              </a:r>
              <a:endParaRPr lang="fr-CA" sz="1200" dirty="0"/>
            </a:p>
          </p:txBody>
        </p:sp>
      </p:grpSp>
      <p:sp>
        <p:nvSpPr>
          <p:cNvPr id="23" name="ZoneTexte 22"/>
          <p:cNvSpPr txBox="1"/>
          <p:nvPr/>
        </p:nvSpPr>
        <p:spPr>
          <a:xfrm>
            <a:off x="0" y="88440"/>
            <a:ext cx="9144000" cy="400110"/>
          </a:xfrm>
          <a:prstGeom prst="rect">
            <a:avLst/>
          </a:prstGeom>
          <a:noFill/>
        </p:spPr>
        <p:txBody>
          <a:bodyPr wrap="square" rtlCol="0">
            <a:spAutoFit/>
          </a:bodyPr>
          <a:lstStyle/>
          <a:p>
            <a:pPr algn="ctr"/>
            <a:r>
              <a:rPr lang="fr-CA" sz="2000" dirty="0" smtClean="0">
                <a:solidFill>
                  <a:schemeClr val="bg1">
                    <a:lumMod val="50000"/>
                  </a:schemeClr>
                </a:solidFill>
                <a:effectLst>
                  <a:outerShdw blurRad="38100" dist="38100" dir="2700000" algn="tl">
                    <a:srgbClr val="000000">
                      <a:alpha val="43137"/>
                    </a:srgbClr>
                  </a:outerShdw>
                </a:effectLst>
              </a:rPr>
              <a:t>Discours de cérémonie</a:t>
            </a:r>
            <a:endParaRPr lang="fr-CA" sz="2000" dirty="0">
              <a:solidFill>
                <a:schemeClr val="bg1">
                  <a:lumMod val="5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506907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p:cNvGrpSpPr>
            <a:grpSpLocks noGrp="1" noUngrp="1" noChangeAspect="1"/>
          </p:cNvGrpSpPr>
          <p:nvPr/>
        </p:nvGrpSpPr>
        <p:grpSpPr>
          <a:xfrm>
            <a:off x="520700" y="577650"/>
            <a:ext cx="7708900" cy="2514600"/>
            <a:chOff x="511175" y="457200"/>
            <a:chExt cx="7708900" cy="2514600"/>
          </a:xfrm>
        </p:grpSpPr>
        <p:pic>
          <p:nvPicPr>
            <p:cNvPr id="3" name="Image 2" descr="3 agentes de recherche URF"/>
            <p:cNvPicPr>
              <a:picLocks noRot="1" noChangeAspect="1" noMove="1" noResize="1"/>
            </p:cNvPicPr>
            <p:nvPr isPhoto="1"/>
          </p:nvPicPr>
          <p:blipFill>
            <a:blip r:embed="rId2" cstate="print">
              <a:lum/>
              <a:extLst>
                <a:ext uri="{28A0092B-C50C-407E-A947-70E740481C1C}">
                  <a14:useLocalDpi xmlns:a14="http://schemas.microsoft.com/office/drawing/2010/main" val="0"/>
                </a:ext>
              </a:extLst>
            </a:blip>
            <a:stretch>
              <a:fillRect/>
            </a:stretch>
          </p:blipFill>
          <p:spPr>
            <a:xfrm>
              <a:off x="511175" y="457200"/>
              <a:ext cx="3778250" cy="251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p:cNvSpPr/>
            <p:nvPr/>
          </p:nvSpPr>
          <p:spPr>
            <a:xfrm>
              <a:off x="4441825" y="617621"/>
              <a:ext cx="3778250" cy="1226553"/>
            </a:xfrm>
            <a:prstGeom prst="rect">
              <a:avLst/>
            </a:prstGeom>
            <a:noFill/>
            <a:ln>
              <a:noFill/>
            </a:ln>
          </p:spPr>
          <p:txBody>
            <a:bodyPr anchor="ctr">
              <a:normAutofit/>
            </a:bodyPr>
            <a:lstStyle/>
            <a:p>
              <a:r>
                <a:rPr lang="fr-CA" sz="1200" dirty="0" smtClean="0"/>
                <a:t>Trois agentes de recherche de </a:t>
              </a:r>
              <a:r>
                <a:rPr lang="fr-CA" sz="1200" dirty="0" smtClean="0"/>
                <a:t>l’URFDEMIA :</a:t>
              </a:r>
              <a:endParaRPr lang="fr-CA" sz="1200" dirty="0" smtClean="0"/>
            </a:p>
            <a:p>
              <a:r>
                <a:rPr lang="fr-CA" sz="1200" dirty="0" smtClean="0"/>
                <a:t>Diane Simard (1987-2006), Véronique Paul (2008 à aujourd’hui) et Maryse Delisle (2007-2009)</a:t>
              </a:r>
              <a:endParaRPr lang="fr-CA" sz="1200" dirty="0"/>
            </a:p>
          </p:txBody>
        </p:sp>
      </p:grpSp>
      <p:grpSp>
        <p:nvGrpSpPr>
          <p:cNvPr id="9" name="Groupe 8"/>
          <p:cNvGrpSpPr>
            <a:grpSpLocks noGrp="1" noUngrp="1" noChangeAspect="1"/>
          </p:cNvGrpSpPr>
          <p:nvPr/>
        </p:nvGrpSpPr>
        <p:grpSpPr>
          <a:xfrm>
            <a:off x="520700" y="3340100"/>
            <a:ext cx="3778250" cy="2955222"/>
            <a:chOff x="4681261" y="457200"/>
            <a:chExt cx="4124878" cy="3226343"/>
          </a:xfrm>
        </p:grpSpPr>
        <p:pic>
          <p:nvPicPr>
            <p:cNvPr id="7" name="Image 6" descr="Cadre"/>
            <p:cNvPicPr>
              <a:picLocks noRot="1" noChangeAspect="1" noMove="1" noResize="1"/>
            </p:cNvPicPr>
            <p:nvPr isPhoto="1"/>
          </p:nvPicPr>
          <p:blipFill>
            <a:blip r:embed="rId3" cstate="print">
              <a:lum/>
              <a:extLst>
                <a:ext uri="{28A0092B-C50C-407E-A947-70E740481C1C}">
                  <a14:useLocalDpi xmlns:a14="http://schemas.microsoft.com/office/drawing/2010/main" val="0"/>
                </a:ext>
              </a:extLst>
            </a:blip>
            <a:stretch>
              <a:fillRect/>
            </a:stretch>
          </p:blipFill>
          <p:spPr>
            <a:xfrm>
              <a:off x="4854575" y="457200"/>
              <a:ext cx="3778250" cy="251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ectangle 7"/>
            <p:cNvSpPr/>
            <p:nvPr/>
          </p:nvSpPr>
          <p:spPr>
            <a:xfrm>
              <a:off x="4681261" y="3242389"/>
              <a:ext cx="4124878" cy="441154"/>
            </a:xfrm>
            <a:prstGeom prst="rect">
              <a:avLst/>
            </a:prstGeom>
            <a:noFill/>
            <a:ln>
              <a:noFill/>
            </a:ln>
          </p:spPr>
          <p:txBody>
            <a:bodyPr anchor="ctr">
              <a:noAutofit/>
            </a:bodyPr>
            <a:lstStyle/>
            <a:p>
              <a:pPr algn="ctr"/>
              <a:r>
                <a:rPr lang="fr-CA" sz="1200" dirty="0" smtClean="0"/>
                <a:t>Remise d’un cadre de </a:t>
              </a:r>
              <a:r>
                <a:rPr lang="fr-CA" sz="1200" dirty="0" err="1" smtClean="0"/>
                <a:t>Taamusi</a:t>
              </a:r>
              <a:r>
                <a:rPr lang="fr-CA" sz="1200" dirty="0" smtClean="0"/>
                <a:t> </a:t>
              </a:r>
              <a:r>
                <a:rPr lang="fr-CA" sz="1200" dirty="0" err="1" smtClean="0"/>
                <a:t>Qumaq</a:t>
              </a:r>
              <a:r>
                <a:rPr lang="fr-CA" sz="1200" dirty="0" smtClean="0"/>
                <a:t> à l’UQAT, </a:t>
              </a:r>
              <a:r>
                <a:rPr lang="fr-CA" sz="1200" dirty="0"/>
                <a:t>gracieuseté de </a:t>
              </a:r>
              <a:r>
                <a:rPr lang="fr-CA" sz="1200" dirty="0" err="1"/>
                <a:t>Tukisivallirutitsanut</a:t>
              </a:r>
              <a:r>
                <a:rPr lang="fr-CA" sz="1200" dirty="0"/>
                <a:t> </a:t>
              </a:r>
              <a:r>
                <a:rPr lang="fr-CA" sz="1200" dirty="0" err="1"/>
                <a:t>Parnaitiit</a:t>
              </a:r>
              <a:r>
                <a:rPr lang="fr-CA" sz="1200" dirty="0"/>
                <a:t>  </a:t>
              </a:r>
              <a:br>
                <a:rPr lang="fr-CA" sz="1200" dirty="0"/>
              </a:br>
              <a:r>
                <a:rPr lang="fr-CA" sz="1200" dirty="0"/>
                <a:t>(Gérald McKenzie, </a:t>
              </a:r>
              <a:r>
                <a:rPr lang="fr-CA" sz="1200" dirty="0" smtClean="0"/>
                <a:t>photographe) </a:t>
              </a:r>
              <a:endParaRPr lang="fr-CA" sz="1200" dirty="0"/>
            </a:p>
            <a:p>
              <a:pPr algn="ctr"/>
              <a:endParaRPr lang="fr-CA" sz="1200" dirty="0"/>
            </a:p>
          </p:txBody>
        </p:sp>
      </p:grpSp>
      <p:sp>
        <p:nvSpPr>
          <p:cNvPr id="10" name="ZoneTexte 9"/>
          <p:cNvSpPr txBox="1"/>
          <p:nvPr/>
        </p:nvSpPr>
        <p:spPr>
          <a:xfrm>
            <a:off x="0" y="88440"/>
            <a:ext cx="9144000" cy="400110"/>
          </a:xfrm>
          <a:prstGeom prst="rect">
            <a:avLst/>
          </a:prstGeom>
          <a:noFill/>
        </p:spPr>
        <p:txBody>
          <a:bodyPr wrap="square" rtlCol="0">
            <a:spAutoFit/>
          </a:bodyPr>
          <a:lstStyle/>
          <a:p>
            <a:pPr algn="ctr"/>
            <a:r>
              <a:rPr lang="fr-CA" sz="2000" dirty="0" smtClean="0">
                <a:solidFill>
                  <a:schemeClr val="bg1">
                    <a:lumMod val="50000"/>
                  </a:schemeClr>
                </a:solidFill>
                <a:effectLst>
                  <a:outerShdw blurRad="38100" dist="38100" dir="2700000" algn="tl">
                    <a:srgbClr val="000000">
                      <a:alpha val="43137"/>
                    </a:srgbClr>
                  </a:outerShdw>
                </a:effectLst>
              </a:rPr>
              <a:t>Participants à la cérémonie</a:t>
            </a:r>
            <a:endParaRPr lang="fr-CA" sz="2000" dirty="0">
              <a:solidFill>
                <a:schemeClr val="bg1">
                  <a:lumMod val="50000"/>
                </a:schemeClr>
              </a:solidFill>
              <a:effectLst>
                <a:outerShdw blurRad="38100" dist="38100" dir="2700000" algn="tl">
                  <a:srgbClr val="000000">
                    <a:alpha val="43137"/>
                  </a:srgbClr>
                </a:outerShdw>
              </a:effectLst>
            </a:endParaRPr>
          </a:p>
        </p:txBody>
      </p:sp>
      <p:grpSp>
        <p:nvGrpSpPr>
          <p:cNvPr id="11" name="Groupe 10"/>
          <p:cNvGrpSpPr>
            <a:grpSpLocks noGrp="1" noUngrp="1" noChangeAspect="1"/>
          </p:cNvGrpSpPr>
          <p:nvPr/>
        </p:nvGrpSpPr>
        <p:grpSpPr>
          <a:xfrm>
            <a:off x="4683125" y="2301875"/>
            <a:ext cx="3778250" cy="3236738"/>
            <a:chOff x="4854575" y="3543300"/>
            <a:chExt cx="3778250" cy="3236738"/>
          </a:xfrm>
        </p:grpSpPr>
        <p:pic>
          <p:nvPicPr>
            <p:cNvPr id="12" name="Image 11" descr="Gérald Charles Claude"/>
            <p:cNvPicPr>
              <a:picLocks noRot="1" noChangeAspect="1" noMove="1" noResize="1"/>
            </p:cNvPicPr>
            <p:nvPr isPhoto="1"/>
          </p:nvPicPr>
          <p:blipFill>
            <a:blip r:embed="rId4" cstate="print">
              <a:lum/>
              <a:extLst>
                <a:ext uri="{28A0092B-C50C-407E-A947-70E740481C1C}">
                  <a14:useLocalDpi xmlns:a14="http://schemas.microsoft.com/office/drawing/2010/main" val="0"/>
                </a:ext>
              </a:extLst>
            </a:blip>
            <a:stretch>
              <a:fillRect/>
            </a:stretch>
          </p:blipFill>
          <p:spPr>
            <a:xfrm>
              <a:off x="4854575" y="3543300"/>
              <a:ext cx="3778250" cy="251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Rectangle 12"/>
            <p:cNvSpPr/>
            <p:nvPr/>
          </p:nvSpPr>
          <p:spPr>
            <a:xfrm>
              <a:off x="4854575" y="6070599"/>
              <a:ext cx="3778250" cy="709439"/>
            </a:xfrm>
            <a:prstGeom prst="rect">
              <a:avLst/>
            </a:prstGeom>
            <a:noFill/>
            <a:ln>
              <a:noFill/>
            </a:ln>
          </p:spPr>
          <p:txBody>
            <a:bodyPr anchor="ctr">
              <a:normAutofit fontScale="77500" lnSpcReduction="20000"/>
            </a:bodyPr>
            <a:lstStyle/>
            <a:p>
              <a:pPr algn="ctr"/>
              <a:r>
                <a:rPr lang="fr-CA" sz="1600" dirty="0" smtClean="0"/>
                <a:t>Gérald McKenzie (médaillé), Charles Bergeron (professeur retraité département éducation UQAT),  Claude Vallières (ancien directeur adjoint école Iguarsivik, Puvirnituq)</a:t>
              </a:r>
              <a:endParaRPr lang="fr-CA" sz="1600" dirty="0"/>
            </a:p>
          </p:txBody>
        </p:sp>
      </p:grpSp>
    </p:spTree>
    <p:extLst>
      <p:ext uri="{BB962C8B-B14F-4D97-AF65-F5344CB8AC3E}">
        <p14:creationId xmlns:p14="http://schemas.microsoft.com/office/powerpoint/2010/main" val="30728888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p:cNvGrpSpPr>
            <a:grpSpLocks noGrp="1" noUngrp="1" noChangeAspect="1"/>
          </p:cNvGrpSpPr>
          <p:nvPr/>
        </p:nvGrpSpPr>
        <p:grpSpPr>
          <a:xfrm>
            <a:off x="806450" y="330200"/>
            <a:ext cx="3371850" cy="2870200"/>
            <a:chOff x="714375" y="457200"/>
            <a:chExt cx="3371850" cy="2870200"/>
          </a:xfrm>
        </p:grpSpPr>
        <p:pic>
          <p:nvPicPr>
            <p:cNvPr id="3" name="Image 2" descr="Diane et Gisèle"/>
            <p:cNvPicPr>
              <a:picLocks noRot="1" noChangeAspect="1" noMove="1" noResize="1"/>
            </p:cNvPicPr>
            <p:nvPr isPhoto="1"/>
          </p:nvPicPr>
          <p:blipFill>
            <a:blip r:embed="rId2" cstate="print">
              <a:lum/>
              <a:extLst>
                <a:ext uri="{28A0092B-C50C-407E-A947-70E740481C1C}">
                  <a14:useLocalDpi xmlns:a14="http://schemas.microsoft.com/office/drawing/2010/main" val="0"/>
                </a:ext>
              </a:extLst>
            </a:blip>
            <a:stretch>
              <a:fillRect/>
            </a:stretch>
          </p:blipFill>
          <p:spPr>
            <a:xfrm>
              <a:off x="714375" y="457200"/>
              <a:ext cx="3371850" cy="251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p:cNvSpPr/>
            <p:nvPr/>
          </p:nvSpPr>
          <p:spPr>
            <a:xfrm>
              <a:off x="714375" y="2984500"/>
              <a:ext cx="3371850" cy="342900"/>
            </a:xfrm>
            <a:prstGeom prst="rect">
              <a:avLst/>
            </a:prstGeom>
            <a:noFill/>
            <a:ln>
              <a:noFill/>
            </a:ln>
          </p:spPr>
          <p:txBody>
            <a:bodyPr anchor="ctr">
              <a:normAutofit/>
            </a:bodyPr>
            <a:lstStyle/>
            <a:p>
              <a:pPr algn="ctr"/>
              <a:r>
                <a:rPr lang="fr-CA" sz="1200" dirty="0" smtClean="0"/>
                <a:t>Diane Simard, Gisèle Maheux</a:t>
              </a:r>
              <a:endParaRPr lang="fr-CA" sz="1200" dirty="0"/>
            </a:p>
          </p:txBody>
        </p:sp>
      </p:grpSp>
      <p:grpSp>
        <p:nvGrpSpPr>
          <p:cNvPr id="11" name="Groupe 10"/>
          <p:cNvGrpSpPr>
            <a:grpSpLocks noGrp="1" noUngrp="1" noChangeAspect="1"/>
          </p:cNvGrpSpPr>
          <p:nvPr/>
        </p:nvGrpSpPr>
        <p:grpSpPr>
          <a:xfrm>
            <a:off x="2673350" y="3425825"/>
            <a:ext cx="3778250" cy="2870200"/>
            <a:chOff x="511175" y="457200"/>
            <a:chExt cx="3778250" cy="2870200"/>
          </a:xfrm>
        </p:grpSpPr>
        <p:pic>
          <p:nvPicPr>
            <p:cNvPr id="12" name="Image 11" descr="Jani Charles Siaja"/>
            <p:cNvPicPr>
              <a:picLocks noRot="1" noChangeAspect="1" noMove="1" noResize="1"/>
            </p:cNvPicPr>
            <p:nvPr isPhoto="1"/>
          </p:nvPicPr>
          <p:blipFill>
            <a:blip r:embed="rId3" cstate="print">
              <a:lum/>
              <a:extLst>
                <a:ext uri="{28A0092B-C50C-407E-A947-70E740481C1C}">
                  <a14:useLocalDpi xmlns:a14="http://schemas.microsoft.com/office/drawing/2010/main" val="0"/>
                </a:ext>
              </a:extLst>
            </a:blip>
            <a:stretch>
              <a:fillRect/>
            </a:stretch>
          </p:blipFill>
          <p:spPr>
            <a:xfrm>
              <a:off x="511175" y="457200"/>
              <a:ext cx="3778250" cy="251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Rectangle 12"/>
            <p:cNvSpPr/>
            <p:nvPr/>
          </p:nvSpPr>
          <p:spPr>
            <a:xfrm>
              <a:off x="511175" y="2984500"/>
              <a:ext cx="3778250" cy="342900"/>
            </a:xfrm>
            <a:prstGeom prst="rect">
              <a:avLst/>
            </a:prstGeom>
            <a:noFill/>
            <a:ln>
              <a:noFill/>
            </a:ln>
          </p:spPr>
          <p:txBody>
            <a:bodyPr anchor="ctr">
              <a:normAutofit/>
            </a:bodyPr>
            <a:lstStyle/>
            <a:p>
              <a:pPr algn="ctr"/>
              <a:r>
                <a:rPr lang="fr-CA" sz="1200" dirty="0" err="1" smtClean="0"/>
                <a:t>Jani</a:t>
              </a:r>
              <a:r>
                <a:rPr lang="fr-CA" sz="1200" dirty="0" smtClean="0"/>
                <a:t> Mangiuk, Charles Bergeron, Siaja Mangiuk</a:t>
              </a:r>
              <a:endParaRPr lang="fr-CA" sz="1200" dirty="0"/>
            </a:p>
          </p:txBody>
        </p:sp>
      </p:grpSp>
      <p:grpSp>
        <p:nvGrpSpPr>
          <p:cNvPr id="14" name="Groupe 13"/>
          <p:cNvGrpSpPr>
            <a:grpSpLocks noGrp="1" noUngrp="1" noChangeAspect="1"/>
          </p:cNvGrpSpPr>
          <p:nvPr/>
        </p:nvGrpSpPr>
        <p:grpSpPr>
          <a:xfrm>
            <a:off x="4864100" y="330200"/>
            <a:ext cx="3778250" cy="3024187"/>
            <a:chOff x="511175" y="457200"/>
            <a:chExt cx="3778250" cy="3024187"/>
          </a:xfrm>
        </p:grpSpPr>
        <p:pic>
          <p:nvPicPr>
            <p:cNvPr id="18" name="Image 17" descr="Véro Jani journalistes"/>
            <p:cNvPicPr>
              <a:picLocks noRot="1" noChangeAspect="1" noMove="1" noResize="1"/>
            </p:cNvPicPr>
            <p:nvPr isPhoto="1"/>
          </p:nvPicPr>
          <p:blipFill>
            <a:blip r:embed="rId4" cstate="print">
              <a:lum/>
              <a:extLst>
                <a:ext uri="{28A0092B-C50C-407E-A947-70E740481C1C}">
                  <a14:useLocalDpi xmlns:a14="http://schemas.microsoft.com/office/drawing/2010/main" val="0"/>
                </a:ext>
              </a:extLst>
            </a:blip>
            <a:stretch>
              <a:fillRect/>
            </a:stretch>
          </p:blipFill>
          <p:spPr>
            <a:xfrm>
              <a:off x="511175" y="457200"/>
              <a:ext cx="3778250" cy="251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Rectangle 18"/>
            <p:cNvSpPr/>
            <p:nvPr/>
          </p:nvSpPr>
          <p:spPr>
            <a:xfrm>
              <a:off x="511175" y="3043237"/>
              <a:ext cx="3778250" cy="438150"/>
            </a:xfrm>
            <a:prstGeom prst="rect">
              <a:avLst/>
            </a:prstGeom>
            <a:noFill/>
            <a:ln>
              <a:noFill/>
            </a:ln>
          </p:spPr>
          <p:txBody>
            <a:bodyPr anchor="ctr">
              <a:noAutofit/>
            </a:bodyPr>
            <a:lstStyle/>
            <a:p>
              <a:pPr algn="ctr"/>
              <a:r>
                <a:rPr lang="fr-CA" sz="1200" dirty="0" smtClean="0"/>
                <a:t>Véronique Paul (membre cogestion UQAT), </a:t>
              </a:r>
              <a:r>
                <a:rPr lang="fr-CA" sz="1200" dirty="0" err="1" smtClean="0"/>
                <a:t>Jani</a:t>
              </a:r>
              <a:r>
                <a:rPr lang="fr-CA" sz="1200" dirty="0" smtClean="0"/>
                <a:t> Mangiuk en entrevue</a:t>
              </a:r>
              <a:endParaRPr lang="fr-CA" sz="1200" dirty="0"/>
            </a:p>
          </p:txBody>
        </p:sp>
      </p:grpSp>
    </p:spTree>
    <p:extLst>
      <p:ext uri="{BB962C8B-B14F-4D97-AF65-F5344CB8AC3E}">
        <p14:creationId xmlns:p14="http://schemas.microsoft.com/office/powerpoint/2010/main" val="40317920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a:grpSpLocks noGrp="1" noUngrp="1" noChangeAspect="1"/>
          </p:cNvGrpSpPr>
          <p:nvPr/>
        </p:nvGrpSpPr>
        <p:grpSpPr>
          <a:xfrm>
            <a:off x="4814888" y="2362200"/>
            <a:ext cx="3778250" cy="3362326"/>
            <a:chOff x="4854575" y="457200"/>
            <a:chExt cx="3778250" cy="3362326"/>
          </a:xfrm>
        </p:grpSpPr>
        <p:pic>
          <p:nvPicPr>
            <p:cNvPr id="3" name="Image 2" descr="Sarah Quara EC"/>
            <p:cNvPicPr>
              <a:picLocks noRot="1" noChangeAspect="1" noMove="1" noResize="1"/>
            </p:cNvPicPr>
            <p:nvPr isPhoto="1"/>
          </p:nvPicPr>
          <p:blipFill>
            <a:blip r:embed="rId2" cstate="print">
              <a:lum/>
              <a:extLst>
                <a:ext uri="{28A0092B-C50C-407E-A947-70E740481C1C}">
                  <a14:useLocalDpi xmlns:a14="http://schemas.microsoft.com/office/drawing/2010/main" val="0"/>
                </a:ext>
              </a:extLst>
            </a:blip>
            <a:stretch>
              <a:fillRect/>
            </a:stretch>
          </p:blipFill>
          <p:spPr>
            <a:xfrm>
              <a:off x="4854575" y="457200"/>
              <a:ext cx="3778250" cy="251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p:cNvSpPr/>
            <p:nvPr/>
          </p:nvSpPr>
          <p:spPr>
            <a:xfrm>
              <a:off x="4854575" y="2984500"/>
              <a:ext cx="3778250" cy="835026"/>
            </a:xfrm>
            <a:prstGeom prst="rect">
              <a:avLst/>
            </a:prstGeom>
            <a:noFill/>
            <a:ln>
              <a:noFill/>
            </a:ln>
          </p:spPr>
          <p:txBody>
            <a:bodyPr anchor="ctr">
              <a:normAutofit/>
            </a:bodyPr>
            <a:lstStyle/>
            <a:p>
              <a:pPr algn="ctr"/>
              <a:r>
                <a:rPr lang="fr-CA" sz="1200" dirty="0" smtClean="0"/>
                <a:t>Sarah </a:t>
              </a:r>
              <a:r>
                <a:rPr lang="fr-CA" sz="1200" dirty="0" err="1" smtClean="0"/>
                <a:t>Angiyou</a:t>
              </a:r>
              <a:r>
                <a:rPr lang="fr-CA" sz="1200" dirty="0" smtClean="0"/>
                <a:t> (membre cogestion Puvirnituq)</a:t>
              </a:r>
            </a:p>
            <a:p>
              <a:pPr algn="ctr"/>
              <a:r>
                <a:rPr lang="fr-CA" sz="1200" dirty="0" err="1" smtClean="0"/>
                <a:t>Quara</a:t>
              </a:r>
              <a:r>
                <a:rPr lang="fr-CA" sz="1200" dirty="0" smtClean="0"/>
                <a:t> </a:t>
              </a:r>
              <a:r>
                <a:rPr lang="fr-CA" sz="1200" dirty="0"/>
                <a:t>Sarah </a:t>
              </a:r>
              <a:r>
                <a:rPr lang="fr-CA" sz="1200" dirty="0" err="1" smtClean="0"/>
                <a:t>Amamatuak</a:t>
              </a:r>
              <a:r>
                <a:rPr lang="fr-CA" sz="1200" dirty="0" smtClean="0"/>
                <a:t> </a:t>
              </a:r>
              <a:br>
                <a:rPr lang="fr-CA" sz="1200" dirty="0" smtClean="0"/>
              </a:br>
              <a:r>
                <a:rPr lang="fr-CA" sz="1200" dirty="0" smtClean="0"/>
                <a:t>(membre comité d’école Puvirnituq) </a:t>
              </a:r>
              <a:endParaRPr lang="fr-CA" sz="1200" dirty="0"/>
            </a:p>
          </p:txBody>
        </p:sp>
      </p:grpSp>
      <p:grpSp>
        <p:nvGrpSpPr>
          <p:cNvPr id="5" name="Groupe 4"/>
          <p:cNvGrpSpPr>
            <a:grpSpLocks noGrp="1" noUngrp="1" noChangeAspect="1"/>
          </p:cNvGrpSpPr>
          <p:nvPr/>
        </p:nvGrpSpPr>
        <p:grpSpPr>
          <a:xfrm>
            <a:off x="492125" y="781050"/>
            <a:ext cx="3778250" cy="3209925"/>
            <a:chOff x="4854575" y="457200"/>
            <a:chExt cx="3778250" cy="3209925"/>
          </a:xfrm>
        </p:grpSpPr>
        <p:pic>
          <p:nvPicPr>
            <p:cNvPr id="6" name="Image 5" descr="Maires"/>
            <p:cNvPicPr>
              <a:picLocks noRot="1" noChangeAspect="1" noMove="1" noResize="1"/>
            </p:cNvPicPr>
            <p:nvPr isPhoto="1"/>
          </p:nvPicPr>
          <p:blipFill>
            <a:blip r:embed="rId3" cstate="print">
              <a:lum/>
              <a:extLst>
                <a:ext uri="{28A0092B-C50C-407E-A947-70E740481C1C}">
                  <a14:useLocalDpi xmlns:a14="http://schemas.microsoft.com/office/drawing/2010/main" val="0"/>
                </a:ext>
              </a:extLst>
            </a:blip>
            <a:stretch>
              <a:fillRect/>
            </a:stretch>
          </p:blipFill>
          <p:spPr>
            <a:xfrm>
              <a:off x="4854575" y="457200"/>
              <a:ext cx="3778250" cy="251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p:cNvSpPr/>
            <p:nvPr/>
          </p:nvSpPr>
          <p:spPr>
            <a:xfrm>
              <a:off x="4854575" y="2984500"/>
              <a:ext cx="3778250" cy="682625"/>
            </a:xfrm>
            <a:prstGeom prst="rect">
              <a:avLst/>
            </a:prstGeom>
            <a:noFill/>
            <a:ln>
              <a:noFill/>
            </a:ln>
          </p:spPr>
          <p:txBody>
            <a:bodyPr anchor="ctr">
              <a:normAutofit/>
            </a:bodyPr>
            <a:lstStyle/>
            <a:p>
              <a:pPr algn="ctr"/>
              <a:r>
                <a:rPr lang="fr-CA" sz="1200" dirty="0" smtClean="0"/>
                <a:t>Maire de Val-d’Or </a:t>
              </a:r>
              <a:r>
                <a:rPr lang="fr-CA" sz="1200" dirty="0"/>
                <a:t>Pierre </a:t>
              </a:r>
              <a:r>
                <a:rPr lang="fr-CA" sz="1200" dirty="0" smtClean="0"/>
                <a:t>Corbeil</a:t>
              </a:r>
            </a:p>
            <a:p>
              <a:pPr algn="ctr"/>
              <a:r>
                <a:rPr lang="fr-CA" sz="1200" dirty="0" smtClean="0"/>
                <a:t>Mairesse de Puvirnituq Lucy </a:t>
              </a:r>
              <a:r>
                <a:rPr lang="fr-CA" sz="1200" dirty="0" err="1" smtClean="0"/>
                <a:t>Qalingo</a:t>
              </a:r>
              <a:r>
                <a:rPr lang="fr-CA" sz="1200" dirty="0" smtClean="0"/>
                <a:t> </a:t>
              </a:r>
              <a:endParaRPr lang="fr-CA" sz="1200" dirty="0"/>
            </a:p>
          </p:txBody>
        </p:sp>
      </p:grpSp>
    </p:spTree>
    <p:extLst>
      <p:ext uri="{BB962C8B-B14F-4D97-AF65-F5344CB8AC3E}">
        <p14:creationId xmlns:p14="http://schemas.microsoft.com/office/powerpoint/2010/main" val="28058618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2544762"/>
          </a:xfrm>
          <a:solidFill>
            <a:schemeClr val="bg1"/>
          </a:solidFill>
        </p:spPr>
        <p:txBody>
          <a:bodyPr/>
          <a:lstStyle/>
          <a:p>
            <a:pPr algn="ctr">
              <a:tabLst>
                <a:tab pos="3771900" algn="ctr"/>
                <a:tab pos="7800975" algn="r"/>
              </a:tabLst>
            </a:pPr>
            <a:r>
              <a:rPr lang="fr-CA" dirty="0" smtClean="0">
                <a:solidFill>
                  <a:srgbClr val="EF520B"/>
                </a:solidFill>
                <a:latin typeface="Britannic Bold" panose="020B0903060703020204" pitchFamily="34" charset="0"/>
              </a:rPr>
              <a:t>  Merci! </a:t>
            </a:r>
            <a:r>
              <a:rPr lang="fr-CA" dirty="0" smtClean="0">
                <a:latin typeface="Britannic Bold" panose="020B0903060703020204" pitchFamily="34" charset="0"/>
              </a:rPr>
              <a:t>	</a:t>
            </a:r>
            <a:r>
              <a:rPr lang="fr-CA" dirty="0" err="1" smtClean="0">
                <a:solidFill>
                  <a:srgbClr val="0070C0"/>
                </a:solidFill>
                <a:latin typeface="Britannic Bold" panose="020B0903060703020204" pitchFamily="34" charset="0"/>
              </a:rPr>
              <a:t>Nakurmiik</a:t>
            </a:r>
            <a:r>
              <a:rPr lang="fr-CA" dirty="0" smtClean="0">
                <a:solidFill>
                  <a:srgbClr val="0070C0"/>
                </a:solidFill>
                <a:latin typeface="Britannic Bold" panose="020B0903060703020204" pitchFamily="34" charset="0"/>
              </a:rPr>
              <a:t>!</a:t>
            </a:r>
            <a:br>
              <a:rPr lang="fr-CA" dirty="0" smtClean="0">
                <a:solidFill>
                  <a:srgbClr val="0070C0"/>
                </a:solidFill>
                <a:latin typeface="Britannic Bold" panose="020B0903060703020204" pitchFamily="34" charset="0"/>
              </a:rPr>
            </a:br>
            <a:r>
              <a:rPr lang="fr-CA" dirty="0" smtClean="0">
                <a:solidFill>
                  <a:srgbClr val="0070C0"/>
                </a:solidFill>
                <a:latin typeface="Britannic Bold" panose="020B0903060703020204" pitchFamily="34" charset="0"/>
              </a:rPr>
              <a:t/>
            </a:r>
            <a:br>
              <a:rPr lang="fr-CA" dirty="0" smtClean="0">
                <a:solidFill>
                  <a:srgbClr val="0070C0"/>
                </a:solidFill>
                <a:latin typeface="Britannic Bold" panose="020B0903060703020204" pitchFamily="34" charset="0"/>
              </a:rPr>
            </a:br>
            <a:r>
              <a:rPr lang="fr-CA" dirty="0">
                <a:solidFill>
                  <a:srgbClr val="0070C0"/>
                </a:solidFill>
                <a:latin typeface="Britannic Bold" panose="020B0903060703020204" pitchFamily="34" charset="0"/>
              </a:rPr>
              <a:t/>
            </a:r>
            <a:br>
              <a:rPr lang="fr-CA" dirty="0">
                <a:solidFill>
                  <a:srgbClr val="0070C0"/>
                </a:solidFill>
                <a:latin typeface="Britannic Bold" panose="020B0903060703020204" pitchFamily="34" charset="0"/>
              </a:rPr>
            </a:br>
            <a:endParaRPr lang="fr-CA" dirty="0">
              <a:solidFill>
                <a:srgbClr val="0070C0"/>
              </a:solidFill>
              <a:latin typeface="Britannic Bold" panose="020B0903060703020204" pitchFamily="34" charset="0"/>
            </a:endParaRPr>
          </a:p>
        </p:txBody>
      </p:sp>
      <p:sp>
        <p:nvSpPr>
          <p:cNvPr id="3" name="Espace réservé du contenu 2"/>
          <p:cNvSpPr>
            <a:spLocks noGrp="1"/>
          </p:cNvSpPr>
          <p:nvPr>
            <p:ph idx="1"/>
          </p:nvPr>
        </p:nvSpPr>
        <p:spPr>
          <a:xfrm>
            <a:off x="457200" y="2641600"/>
            <a:ext cx="8229600" cy="3517900"/>
          </a:xfrm>
          <a:solidFill>
            <a:schemeClr val="bg1"/>
          </a:solidFill>
        </p:spPr>
        <p:txBody>
          <a:bodyPr>
            <a:normAutofit/>
          </a:bodyPr>
          <a:lstStyle/>
          <a:p>
            <a:pPr marL="0" indent="0" algn="ctr">
              <a:buNone/>
            </a:pPr>
            <a:r>
              <a:rPr lang="fr-CA" sz="2900" dirty="0" smtClean="0">
                <a:latin typeface="Britannic Bold" panose="020B0903060703020204" pitchFamily="34" charset="0"/>
              </a:rPr>
              <a:t>Nous voudrions remercier nos partenaires </a:t>
            </a:r>
            <a:br>
              <a:rPr lang="fr-CA" sz="2900" dirty="0" smtClean="0">
                <a:latin typeface="Britannic Bold" panose="020B0903060703020204" pitchFamily="34" charset="0"/>
              </a:rPr>
            </a:br>
            <a:r>
              <a:rPr lang="fr-CA" sz="2900" dirty="0" smtClean="0">
                <a:latin typeface="Britannic Bold" panose="020B0903060703020204" pitchFamily="34" charset="0"/>
              </a:rPr>
              <a:t>qui ont rendu possible cet événement !</a:t>
            </a:r>
          </a:p>
          <a:p>
            <a:pPr marL="0" indent="0" algn="ctr">
              <a:buNone/>
            </a:pPr>
            <a:endParaRPr lang="fr-CA" sz="3100" dirty="0" smtClean="0">
              <a:latin typeface="Britannic Bold" panose="020B0903060703020204" pitchFamily="34" charset="0"/>
            </a:endParaRPr>
          </a:p>
          <a:p>
            <a:pPr marL="0" indent="0" algn="ctr">
              <a:buNone/>
            </a:pPr>
            <a:endParaRPr lang="fr-CA" sz="3100" dirty="0" smtClean="0">
              <a:latin typeface="Britannic Bold" panose="020B0903060703020204" pitchFamily="34" charset="0"/>
            </a:endParaRPr>
          </a:p>
          <a:p>
            <a:pPr marL="0" indent="0" algn="ctr">
              <a:buNone/>
            </a:pPr>
            <a:endParaRPr lang="fr-CA" sz="3100" dirty="0" smtClean="0">
              <a:latin typeface="Britannic Bold" panose="020B0903060703020204" pitchFamily="34" charset="0"/>
            </a:endParaRPr>
          </a:p>
          <a:p>
            <a:pPr marL="0" indent="0" algn="ctr">
              <a:buNone/>
            </a:pPr>
            <a:endParaRPr lang="fr-CA" sz="3100" dirty="0">
              <a:latin typeface="Britannic Bold" panose="020B0903060703020204" pitchFamily="34" charset="0"/>
            </a:endParaRPr>
          </a:p>
          <a:p>
            <a:pPr marL="0" indent="0" algn="ctr">
              <a:buNone/>
            </a:pPr>
            <a:endParaRPr lang="fr-CA" sz="3900" dirty="0">
              <a:latin typeface="Britannic Bold" panose="020B0903060703020204" pitchFamily="34" charset="0"/>
            </a:endParaRPr>
          </a:p>
          <a:p>
            <a:pPr marL="0" indent="0">
              <a:buNone/>
            </a:pPr>
            <a:endParaRPr lang="en-US" dirty="0"/>
          </a:p>
          <a:p>
            <a:pPr marL="0" indent="0">
              <a:buNone/>
            </a:pPr>
            <a:endParaRPr lang="fr-CA"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9454" y="1420712"/>
            <a:ext cx="2793492" cy="902208"/>
          </a:xfrm>
          <a:prstGeom prst="rect">
            <a:avLst/>
          </a:prstGeom>
        </p:spPr>
      </p:pic>
      <p:pic>
        <p:nvPicPr>
          <p:cNvPr id="1026" name="Picture 2" descr="RÃ©sultats de recherche d'images pour Â«Â logo kativikÂ Â»"/>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441196"/>
            <a:ext cx="3070393" cy="861240"/>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p:cNvPicPr>
            <a:picLocks noChangeAspect="1"/>
          </p:cNvPicPr>
          <p:nvPr/>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3186159" y="3654832"/>
            <a:ext cx="2771682" cy="2070100"/>
          </a:xfrm>
          <a:prstGeom prst="rect">
            <a:avLst/>
          </a:prstGeom>
          <a:solidFill>
            <a:schemeClr val="bg1">
              <a:lumMod val="85000"/>
              <a:alpha val="16000"/>
            </a:schemeClr>
          </a:solidFill>
          <a:effectLst>
            <a:softEdge rad="127000"/>
          </a:effectLst>
        </p:spPr>
      </p:pic>
    </p:spTree>
    <p:extLst>
      <p:ext uri="{BB962C8B-B14F-4D97-AF65-F5344CB8AC3E}">
        <p14:creationId xmlns:p14="http://schemas.microsoft.com/office/powerpoint/2010/main" val="23161724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5416551" y="433639"/>
            <a:ext cx="3561348" cy="2509586"/>
          </a:xfrm>
        </p:spPr>
        <p:txBody>
          <a:bodyPr>
            <a:normAutofit fontScale="92500" lnSpcReduction="20000"/>
          </a:bodyPr>
          <a:lstStyle/>
          <a:p>
            <a:pPr algn="l"/>
            <a:r>
              <a:rPr lang="fr-CA" b="1" dirty="0" smtClean="0"/>
              <a:t>Nos médaillés </a:t>
            </a:r>
          </a:p>
          <a:p>
            <a:pPr algn="l"/>
            <a:r>
              <a:rPr lang="fr-CA" dirty="0" smtClean="0"/>
              <a:t>Gérald McKenzie</a:t>
            </a:r>
          </a:p>
          <a:p>
            <a:pPr algn="l"/>
            <a:r>
              <a:rPr lang="fr-CA" dirty="0" smtClean="0"/>
              <a:t>Gisèle Maheux</a:t>
            </a:r>
          </a:p>
          <a:p>
            <a:pPr algn="l"/>
            <a:r>
              <a:rPr lang="fr-CA" dirty="0" err="1" smtClean="0"/>
              <a:t>Aipilie</a:t>
            </a:r>
            <a:r>
              <a:rPr lang="fr-CA" dirty="0" smtClean="0"/>
              <a:t> Kenuajuak</a:t>
            </a:r>
          </a:p>
          <a:p>
            <a:pPr algn="l"/>
            <a:r>
              <a:rPr lang="fr-CA" dirty="0" err="1" smtClean="0"/>
              <a:t>Jani</a:t>
            </a:r>
            <a:r>
              <a:rPr lang="fr-CA" dirty="0" smtClean="0"/>
              <a:t> Mangiuk</a:t>
            </a:r>
          </a:p>
          <a:p>
            <a:pPr algn="l"/>
            <a:r>
              <a:rPr lang="fr-CA" dirty="0" err="1"/>
              <a:t>Tiili</a:t>
            </a:r>
            <a:r>
              <a:rPr lang="fr-CA" dirty="0"/>
              <a:t> </a:t>
            </a:r>
            <a:r>
              <a:rPr lang="fr-CA" dirty="0" smtClean="0"/>
              <a:t>Alasuak (ci-dessous, photo de Sarah </a:t>
            </a:r>
            <a:r>
              <a:rPr lang="fr-CA" dirty="0" err="1" smtClean="0"/>
              <a:t>Angiyou</a:t>
            </a:r>
            <a:r>
              <a:rPr lang="fr-CA" dirty="0" smtClean="0"/>
              <a:t>)</a:t>
            </a:r>
            <a:endParaRPr lang="fr-CA" dirty="0"/>
          </a:p>
          <a:p>
            <a:pPr algn="l"/>
            <a:r>
              <a:rPr lang="fr-CA" sz="1700" dirty="0" smtClean="0"/>
              <a:t>Manon Champagne (</a:t>
            </a:r>
            <a:r>
              <a:rPr lang="fr-CA" sz="1700" dirty="0" smtClean="0">
                <a:solidFill>
                  <a:schemeClr val="tx1"/>
                </a:solidFill>
              </a:rPr>
              <a:t>vice-rectrice à l’enseignement, à la recherche et à la création - UQAT)</a:t>
            </a:r>
          </a:p>
          <a:p>
            <a:pPr algn="l"/>
            <a:endParaRPr lang="fr-CA" dirty="0"/>
          </a:p>
        </p:txBody>
      </p:sp>
      <p:grpSp>
        <p:nvGrpSpPr>
          <p:cNvPr id="6" name="Groupe 5"/>
          <p:cNvGrpSpPr>
            <a:grpSpLocks noGrp="1" noUngrp="1" noChangeAspect="1"/>
          </p:cNvGrpSpPr>
          <p:nvPr/>
        </p:nvGrpSpPr>
        <p:grpSpPr>
          <a:xfrm>
            <a:off x="252664" y="433639"/>
            <a:ext cx="4830555" cy="3287461"/>
            <a:chOff x="4686300" y="3578225"/>
            <a:chExt cx="4114800" cy="2800350"/>
          </a:xfrm>
        </p:grpSpPr>
        <p:pic>
          <p:nvPicPr>
            <p:cNvPr id="7" name="Image 6" descr="Les médaillés et leurs médailles"/>
            <p:cNvPicPr>
              <a:picLocks noRot="1" noChangeAspect="1" noMove="1" noResize="1"/>
            </p:cNvPicPr>
            <p:nvPr isPhoto="1"/>
          </p:nvPicPr>
          <p:blipFill>
            <a:blip r:embed="rId2" cstate="print">
              <a:lum/>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4686300" y="3578225"/>
              <a:ext cx="4114800" cy="2444750"/>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4686300" y="6035675"/>
              <a:ext cx="4114800" cy="342900"/>
            </a:xfrm>
            <a:prstGeom prst="rect">
              <a:avLst/>
            </a:prstGeom>
            <a:noFill/>
            <a:ln>
              <a:noFill/>
            </a:ln>
          </p:spPr>
          <p:txBody>
            <a:bodyPr anchor="ctr">
              <a:normAutofit/>
            </a:bodyPr>
            <a:lstStyle/>
            <a:p>
              <a:pPr algn="ctr"/>
              <a:endParaRPr lang="fr-CA" sz="1600" dirty="0"/>
            </a:p>
          </p:txBody>
        </p:sp>
      </p:grpSp>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51400" y="3175437"/>
            <a:ext cx="3899482" cy="2908364"/>
          </a:xfrm>
          <a:prstGeom prst="rect">
            <a:avLst/>
          </a:prstGeom>
          <a:ln>
            <a:noFill/>
          </a:ln>
          <a:effectLst>
            <a:outerShdw blurRad="292100" dist="139700" dir="2700000" algn="tl" rotWithShape="0">
              <a:srgbClr val="333333">
                <a:alpha val="65000"/>
              </a:srgbClr>
            </a:outerShdw>
          </a:effectLst>
        </p:spPr>
      </p:pic>
      <p:sp>
        <p:nvSpPr>
          <p:cNvPr id="2" name="Espace réservé du numéro de diapositive 1"/>
          <p:cNvSpPr>
            <a:spLocks noGrp="1"/>
          </p:cNvSpPr>
          <p:nvPr>
            <p:ph type="sldNum" sz="quarter" idx="12"/>
          </p:nvPr>
        </p:nvSpPr>
        <p:spPr/>
        <p:txBody>
          <a:bodyPr/>
          <a:lstStyle/>
          <a:p>
            <a:fld id="{B73B485E-A886-4C19-8A33-F1FED107E6FC}" type="slidenum">
              <a:rPr lang="fr-CA" smtClean="0">
                <a:solidFill>
                  <a:schemeClr val="bg1"/>
                </a:solidFill>
              </a:rPr>
              <a:t>2</a:t>
            </a:fld>
            <a:endParaRPr lang="fr-CA" dirty="0">
              <a:solidFill>
                <a:schemeClr val="bg1"/>
              </a:solidFill>
            </a:endParaRPr>
          </a:p>
        </p:txBody>
      </p:sp>
      <p:pic>
        <p:nvPicPr>
          <p:cNvPr id="4" name="Imag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11300" y="3952901"/>
            <a:ext cx="1527715" cy="14096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4016906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216569" y="277227"/>
            <a:ext cx="8650705" cy="5738561"/>
          </a:xfrm>
        </p:spPr>
        <p:txBody>
          <a:bodyPr>
            <a:noAutofit/>
          </a:bodyPr>
          <a:lstStyle/>
          <a:p>
            <a:pPr algn="just"/>
            <a:r>
              <a:rPr lang="fr-CA" dirty="0"/>
              <a:t>L’UQAT a ainsi honoré </a:t>
            </a:r>
            <a:r>
              <a:rPr lang="fr-CA" b="1" dirty="0"/>
              <a:t>Mme </a:t>
            </a:r>
            <a:r>
              <a:rPr lang="fr-CA" b="1" dirty="0" err="1"/>
              <a:t>Tiili</a:t>
            </a:r>
            <a:r>
              <a:rPr lang="fr-CA" b="1" dirty="0"/>
              <a:t> Alasuak (Puvirnituq), M. </a:t>
            </a:r>
            <a:r>
              <a:rPr lang="fr-CA" b="1" dirty="0" err="1"/>
              <a:t>Aipilie</a:t>
            </a:r>
            <a:r>
              <a:rPr lang="fr-CA" b="1" dirty="0"/>
              <a:t> Kenuajuak (Puvirnituq), M. </a:t>
            </a:r>
            <a:r>
              <a:rPr lang="fr-CA" b="1" dirty="0" err="1"/>
              <a:t>Jani</a:t>
            </a:r>
            <a:r>
              <a:rPr lang="fr-CA" b="1" dirty="0"/>
              <a:t> Mangiuk (Ivujivik), M. Gérald McKenzie (Montréal) </a:t>
            </a:r>
            <a:r>
              <a:rPr lang="fr-CA" dirty="0"/>
              <a:t>ainsi que </a:t>
            </a:r>
            <a:r>
              <a:rPr lang="fr-CA" b="1" dirty="0"/>
              <a:t>Mme Gisèle Maheux (UQAT)</a:t>
            </a:r>
            <a:r>
              <a:rPr lang="fr-CA" dirty="0"/>
              <a:t>. </a:t>
            </a:r>
            <a:endParaRPr lang="fr-CA" dirty="0" smtClean="0"/>
          </a:p>
          <a:p>
            <a:pPr algn="just"/>
            <a:endParaRPr lang="fr-CA" dirty="0" smtClean="0"/>
          </a:p>
          <a:p>
            <a:pPr algn="just"/>
            <a:r>
              <a:rPr lang="fr-CA" sz="1600" dirty="0" smtClean="0"/>
              <a:t>Ces </a:t>
            </a:r>
            <a:r>
              <a:rPr lang="fr-CA" sz="1600" dirty="0"/>
              <a:t>personnes furent des acteurs clés dans le développement de l’un des premiers partenariats entre l’UQAT et des populations autochtones, amorcé en 1984, peu de temps après la création de l’UQAT en 1983. Ensemble, ces acteurs, de par leur ouverture, leur volonté, leur vision et leurs actions, ont non seulement contribué à la réalisation d’une prise en charge de leur éducation par les communautés, mais ils ont aussi défini et ont à mis en œuvre un modèle de partenariat unique qui place les besoins des communautés au cœur des processus de formation, de développement et de recherche. </a:t>
            </a:r>
            <a:endParaRPr lang="fr-CA" sz="1600" dirty="0" smtClean="0"/>
          </a:p>
          <a:p>
            <a:pPr algn="just"/>
            <a:endParaRPr lang="fr-CA" sz="1600" dirty="0"/>
          </a:p>
          <a:p>
            <a:pPr algn="just"/>
            <a:r>
              <a:rPr lang="fr-CA" sz="1600" b="1" dirty="0" smtClean="0"/>
              <a:t>Un </a:t>
            </a:r>
            <a:r>
              <a:rPr lang="fr-CA" sz="1600" b="1" dirty="0"/>
              <a:t>mode de fonctionnement sans précédent aux retombées importantes</a:t>
            </a:r>
            <a:endParaRPr lang="fr-CA" sz="1600" dirty="0"/>
          </a:p>
          <a:p>
            <a:pPr algn="just"/>
            <a:r>
              <a:rPr lang="fr-CA" sz="1600" dirty="0"/>
              <a:t>Dès le départ, un comité de cogestion, composé de leaders en éducation inuit et de formateurs universitaires de l'UQAT, fut mis en place afin de réaliser les projets. Sur le plan de la formation des enseignants inuit, le partenariat a contribué au développement et à la mise en œuvre de trois programmes de certificat offerts aux enseignants inuit déjà en exercice à partir de 1987 : le certificat d’enseignement au préscolaire et au primaire en milieu nordique, le certificat en enseignement au préscolaire et au primaire en milieu nordique II et le certificat de développement de la pratique enseignante en milieu nordique, des programmes financés par Kativik Ilisarniliriniq. </a:t>
            </a:r>
          </a:p>
        </p:txBody>
      </p:sp>
      <p:sp>
        <p:nvSpPr>
          <p:cNvPr id="2" name="Espace réservé du numéro de diapositive 1"/>
          <p:cNvSpPr>
            <a:spLocks noGrp="1"/>
          </p:cNvSpPr>
          <p:nvPr>
            <p:ph type="sldNum" sz="quarter" idx="12"/>
          </p:nvPr>
        </p:nvSpPr>
        <p:spPr/>
        <p:txBody>
          <a:bodyPr/>
          <a:lstStyle/>
          <a:p>
            <a:fld id="{B73B485E-A886-4C19-8A33-F1FED107E6FC}" type="slidenum">
              <a:rPr lang="fr-CA" smtClean="0">
                <a:solidFill>
                  <a:schemeClr val="bg1"/>
                </a:solidFill>
              </a:rPr>
              <a:t>3</a:t>
            </a:fld>
            <a:endParaRPr lang="fr-CA" dirty="0">
              <a:solidFill>
                <a:schemeClr val="bg1"/>
              </a:solidFill>
            </a:endParaRPr>
          </a:p>
        </p:txBody>
      </p:sp>
    </p:spTree>
    <p:extLst>
      <p:ext uri="{BB962C8B-B14F-4D97-AF65-F5344CB8AC3E}">
        <p14:creationId xmlns:p14="http://schemas.microsoft.com/office/powerpoint/2010/main" val="22713186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334823" y="329406"/>
            <a:ext cx="6484324" cy="387100"/>
          </a:xfrm>
          <a:solidFill>
            <a:schemeClr val="tx1">
              <a:lumMod val="65000"/>
              <a:lumOff val="35000"/>
            </a:schemeClr>
          </a:solidFill>
        </p:spPr>
        <p:txBody>
          <a:bodyPr>
            <a:normAutofit/>
          </a:bodyPr>
          <a:lstStyle/>
          <a:p>
            <a:r>
              <a:rPr lang="fr-CA" dirty="0" err="1">
                <a:solidFill>
                  <a:schemeClr val="bg1"/>
                </a:solidFill>
              </a:rPr>
              <a:t>Tiili</a:t>
            </a:r>
            <a:r>
              <a:rPr lang="fr-CA" dirty="0">
                <a:solidFill>
                  <a:schemeClr val="bg1"/>
                </a:solidFill>
              </a:rPr>
              <a:t> Alasuak </a:t>
            </a:r>
          </a:p>
        </p:txBody>
      </p:sp>
      <p:sp>
        <p:nvSpPr>
          <p:cNvPr id="4" name="Espace réservé du texte 3"/>
          <p:cNvSpPr>
            <a:spLocks noGrp="1"/>
          </p:cNvSpPr>
          <p:nvPr>
            <p:ph type="body" sz="half" idx="2"/>
          </p:nvPr>
        </p:nvSpPr>
        <p:spPr>
          <a:xfrm>
            <a:off x="2334823" y="716504"/>
            <a:ext cx="6484324" cy="5106779"/>
          </a:xfrm>
        </p:spPr>
        <p:txBody>
          <a:bodyPr>
            <a:noAutofit/>
          </a:bodyPr>
          <a:lstStyle/>
          <a:p>
            <a:pPr algn="just"/>
            <a:r>
              <a:rPr lang="fr-CA" sz="1700" dirty="0" smtClean="0"/>
              <a:t>Madame </a:t>
            </a:r>
            <a:r>
              <a:rPr lang="fr-CA" sz="1700" dirty="0" err="1"/>
              <a:t>Tiili</a:t>
            </a:r>
            <a:r>
              <a:rPr lang="fr-CA" sz="1700" dirty="0"/>
              <a:t> Alasuak s’est engagée dès les années 70 dans le comité d’éducation de Puvirnituq. Elle a agi à titre d’enseignante à l’école </a:t>
            </a:r>
            <a:r>
              <a:rPr lang="fr-CA" sz="1700" dirty="0" err="1"/>
              <a:t>Iguarsivik</a:t>
            </a:r>
            <a:r>
              <a:rPr lang="fr-CA" sz="1700" dirty="0"/>
              <a:t>, puis en tant que conseillère pédagogique de 1995 à 2008. Elle a poursuivi son travail de conseillère pédagogique à la nouvelle école d’Ikaarvik de 2008 à 2013. Madame Alasuak s’est impliquée dans le comité de cogestion du Projet Éducatif Global jusqu’à sa retraite en 2013. Elle a été un membre essentiel de ce comité. En tant que spécialiste de la langue, elle a contribué aux travaux portant sur les programmes d’études en Inuktitut ainsi que sur le développement du vocabulaire en Inuktitut pour le domaine de l’éducation. </a:t>
            </a:r>
            <a:r>
              <a:rPr lang="fr-CA" sz="1700" dirty="0" err="1"/>
              <a:t>Tiili</a:t>
            </a:r>
            <a:r>
              <a:rPr lang="fr-CA" sz="1700" dirty="0"/>
              <a:t> Alasuak a collaboré également aux activités de formation des enseignants inuit en agissant comme </a:t>
            </a:r>
            <a:r>
              <a:rPr lang="fr-CA" sz="1700" dirty="0" err="1"/>
              <a:t>coenseignante</a:t>
            </a:r>
            <a:r>
              <a:rPr lang="fr-CA" sz="1700" dirty="0"/>
              <a:t> avec les professeurs de l’UQAT. En plus de ces diverses implications, elle est diplômée des programmes de c</a:t>
            </a:r>
            <a:r>
              <a:rPr lang="x-none" sz="1700" dirty="0"/>
              <a:t>ertificat d’enseignement au préscolaire et au primaire en milieu nordique</a:t>
            </a:r>
            <a:r>
              <a:rPr lang="fr-CA" sz="1700" dirty="0"/>
              <a:t> et du c</a:t>
            </a:r>
            <a:r>
              <a:rPr lang="x-none" sz="1700" dirty="0"/>
              <a:t>ertificat en enseignement au préscolaire et au primaire en milieu nordique II</a:t>
            </a:r>
            <a:r>
              <a:rPr lang="fr-CA" sz="1700" dirty="0"/>
              <a:t> de l’UQAT. </a:t>
            </a:r>
            <a:r>
              <a:rPr lang="fr-CA" sz="1700" dirty="0" err="1"/>
              <a:t>Tiili</a:t>
            </a:r>
            <a:r>
              <a:rPr lang="fr-CA" sz="1700" dirty="0"/>
              <a:t> Alasuak</a:t>
            </a:r>
            <a:r>
              <a:rPr lang="x-none" sz="1700" dirty="0"/>
              <a:t> a joué un rôle crucial dans l’orientation de l’école inuit depuis les années 1970</a:t>
            </a:r>
            <a:r>
              <a:rPr lang="x-none" sz="1700" dirty="0" smtClean="0"/>
              <a:t>.</a:t>
            </a:r>
            <a:endParaRPr lang="fr-CA" sz="1700" dirty="0" smtClean="0"/>
          </a:p>
          <a:p>
            <a:pPr algn="just"/>
            <a:endParaRPr lang="fr-CA" sz="1300" dirty="0" smtClean="0"/>
          </a:p>
        </p:txBody>
      </p:sp>
      <p:pic>
        <p:nvPicPr>
          <p:cNvPr id="5" name="Espace réservé pour une image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278" r="278"/>
          <a:stretch>
            <a:fillRect/>
          </a:stretch>
        </p:blipFill>
        <p:spPr>
          <a:xfrm>
            <a:off x="245226" y="329406"/>
            <a:ext cx="1728259" cy="12961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979562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334823" y="329406"/>
            <a:ext cx="6484324" cy="387100"/>
          </a:xfrm>
          <a:solidFill>
            <a:schemeClr val="tx1">
              <a:lumMod val="65000"/>
              <a:lumOff val="35000"/>
            </a:schemeClr>
          </a:solidFill>
        </p:spPr>
        <p:txBody>
          <a:bodyPr>
            <a:normAutofit/>
          </a:bodyPr>
          <a:lstStyle/>
          <a:p>
            <a:r>
              <a:rPr lang="fr-CA" dirty="0" err="1">
                <a:solidFill>
                  <a:schemeClr val="bg1"/>
                </a:solidFill>
              </a:rPr>
              <a:t>Aipilie</a:t>
            </a:r>
            <a:r>
              <a:rPr lang="fr-CA" dirty="0"/>
              <a:t> </a:t>
            </a:r>
            <a:r>
              <a:rPr lang="fr-CA" dirty="0">
                <a:solidFill>
                  <a:schemeClr val="bg1"/>
                </a:solidFill>
              </a:rPr>
              <a:t>Kenuajuak</a:t>
            </a:r>
          </a:p>
        </p:txBody>
      </p:sp>
      <p:sp>
        <p:nvSpPr>
          <p:cNvPr id="4" name="Espace réservé du texte 3"/>
          <p:cNvSpPr>
            <a:spLocks noGrp="1"/>
          </p:cNvSpPr>
          <p:nvPr>
            <p:ph type="body" sz="half" idx="2"/>
          </p:nvPr>
        </p:nvSpPr>
        <p:spPr>
          <a:xfrm>
            <a:off x="2334823" y="716504"/>
            <a:ext cx="6484324" cy="5106779"/>
          </a:xfrm>
        </p:spPr>
        <p:txBody>
          <a:bodyPr>
            <a:noAutofit/>
          </a:bodyPr>
          <a:lstStyle/>
          <a:p>
            <a:pPr algn="just"/>
            <a:r>
              <a:rPr lang="fr-CA" sz="1700" dirty="0" smtClean="0"/>
              <a:t>Monsieur </a:t>
            </a:r>
            <a:r>
              <a:rPr lang="fr-CA" sz="1700" dirty="0" err="1"/>
              <a:t>Aipilie</a:t>
            </a:r>
            <a:r>
              <a:rPr lang="fr-CA" sz="1700" dirty="0"/>
              <a:t> Kenuajuak a été directeur des écoles d’Iguarsivik d’abord, puis d’Ikaarvik, de 1983 jusqu’à sa retraite en 2014. Pendant cette même période, il fut un membre actif du comité de cogestion du Projet Éducatif Global. En collaboration avec un enseignant </a:t>
            </a:r>
            <a:r>
              <a:rPr lang="fr-CA" sz="1700" i="1" dirty="0" err="1"/>
              <a:t>qallunaat</a:t>
            </a:r>
            <a:r>
              <a:rPr lang="fr-CA" sz="1700" dirty="0"/>
              <a:t> de mathématiques, il a développé et dispensé des activités de formation en mathématiques pour les enseignants inuit à titre de </a:t>
            </a:r>
            <a:r>
              <a:rPr lang="fr-CA" sz="1700" dirty="0" err="1"/>
              <a:t>coenseignant</a:t>
            </a:r>
            <a:r>
              <a:rPr lang="fr-CA" sz="1700" dirty="0"/>
              <a:t>, contribuant du même coup à l’esquisse d’un programme d’études en mathématiques pour les élèves. Malgré ses engagements déjà prenants, il est diplômé du programme de certificat d’enseignement au préscolaire et au primaire en milieu nordique. </a:t>
            </a:r>
            <a:r>
              <a:rPr lang="fr-CA" sz="1700" dirty="0" err="1"/>
              <a:t>Aipilie</a:t>
            </a:r>
            <a:r>
              <a:rPr lang="fr-CA" sz="1700" dirty="0"/>
              <a:t> Kenuajuak a joué un rôle de premier ordre dans le développement de l’institution scolaire de sa communauté en devenant l’un des rares directeurs d’établissement scolaire </a:t>
            </a:r>
            <a:r>
              <a:rPr lang="fr-CA" sz="1700" b="1" dirty="0"/>
              <a:t>inuit</a:t>
            </a:r>
            <a:r>
              <a:rPr lang="fr-CA" sz="1700" dirty="0"/>
              <a:t> au Nunavik. Il fut un modèle pour tous les enseignants et les étudiants. Il s’est aussi démarqué par son esprit de collaboration et d’ouverture à l’autre culture. Il a formé des équipes de travail fortes avec des collaborateurs </a:t>
            </a:r>
            <a:r>
              <a:rPr lang="fr-CA" sz="1700" i="1" dirty="0" err="1"/>
              <a:t>qallunaat</a:t>
            </a:r>
            <a:r>
              <a:rPr lang="fr-CA" sz="1700" dirty="0"/>
              <a:t> pour la formation des enseignants et la direction de son école qui ont suscité l’admiration dans l’ensemble du Nunavik. </a:t>
            </a:r>
          </a:p>
          <a:p>
            <a:pPr algn="just"/>
            <a:endParaRPr lang="fr-CA" sz="1300" dirty="0" smtClean="0"/>
          </a:p>
        </p:txBody>
      </p:sp>
      <p:pic>
        <p:nvPicPr>
          <p:cNvPr id="5" name="Espace réservé pour une image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19555" b="19555"/>
          <a:stretch>
            <a:fillRect/>
          </a:stretch>
        </p:blipFill>
        <p:spPr>
          <a:xfrm>
            <a:off x="309562" y="329406"/>
            <a:ext cx="1779059" cy="13342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35447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334823" y="329406"/>
            <a:ext cx="6484324" cy="387100"/>
          </a:xfrm>
          <a:solidFill>
            <a:schemeClr val="tx1">
              <a:lumMod val="65000"/>
              <a:lumOff val="35000"/>
            </a:schemeClr>
          </a:solidFill>
        </p:spPr>
        <p:txBody>
          <a:bodyPr>
            <a:normAutofit/>
          </a:bodyPr>
          <a:lstStyle/>
          <a:p>
            <a:r>
              <a:rPr lang="fr-CA" dirty="0" err="1">
                <a:solidFill>
                  <a:schemeClr val="bg1"/>
                </a:solidFill>
              </a:rPr>
              <a:t>Jani</a:t>
            </a:r>
            <a:r>
              <a:rPr lang="fr-CA" sz="1600" dirty="0" smtClean="0"/>
              <a:t> </a:t>
            </a:r>
            <a:r>
              <a:rPr lang="fr-CA" dirty="0">
                <a:solidFill>
                  <a:schemeClr val="bg1"/>
                </a:solidFill>
              </a:rPr>
              <a:t>Mangiuk</a:t>
            </a:r>
          </a:p>
        </p:txBody>
      </p:sp>
      <p:sp>
        <p:nvSpPr>
          <p:cNvPr id="4" name="Espace réservé du texte 3"/>
          <p:cNvSpPr>
            <a:spLocks noGrp="1"/>
          </p:cNvSpPr>
          <p:nvPr>
            <p:ph type="body" sz="half" idx="2"/>
          </p:nvPr>
        </p:nvSpPr>
        <p:spPr>
          <a:xfrm>
            <a:off x="2334823" y="716504"/>
            <a:ext cx="6484324" cy="5106779"/>
          </a:xfrm>
        </p:spPr>
        <p:txBody>
          <a:bodyPr>
            <a:normAutofit/>
          </a:bodyPr>
          <a:lstStyle/>
          <a:p>
            <a:pPr algn="just"/>
            <a:r>
              <a:rPr lang="fr-CA" sz="1700" dirty="0" smtClean="0"/>
              <a:t>M</a:t>
            </a:r>
            <a:r>
              <a:rPr lang="fr-CA" sz="1700" dirty="0"/>
              <a:t>. </a:t>
            </a:r>
            <a:r>
              <a:rPr lang="fr-CA" sz="1700" dirty="0" err="1"/>
              <a:t>Jani</a:t>
            </a:r>
            <a:r>
              <a:rPr lang="fr-CA" sz="1700" dirty="0"/>
              <a:t> Mangiuk a été membre du mouvement Inuit </a:t>
            </a:r>
            <a:r>
              <a:rPr lang="fr-CA" sz="1700" dirty="0" err="1"/>
              <a:t>Tungavingat</a:t>
            </a:r>
            <a:r>
              <a:rPr lang="fr-CA" sz="1700" dirty="0"/>
              <a:t> </a:t>
            </a:r>
            <a:r>
              <a:rPr lang="fr-CA" sz="1700" dirty="0" err="1"/>
              <a:t>Nunamini</a:t>
            </a:r>
            <a:r>
              <a:rPr lang="fr-CA" sz="1700" dirty="0"/>
              <a:t> qui s’est opposé à la Convention de la Baie James et du Nord Québécois dans la petite communauté d’Ivujivik. Il a aussi été actif au sein du Comité d’éducation d’Ivujivik et s’est également engagé dans le comité de cogestion du Projet Éducatif Global de 1984 à 1990. </a:t>
            </a:r>
            <a:r>
              <a:rPr lang="fr-CA" sz="1700" dirty="0" err="1"/>
              <a:t>Jani</a:t>
            </a:r>
            <a:r>
              <a:rPr lang="fr-CA" sz="1700" dirty="0"/>
              <a:t> Mangiuk a joué un rôle politique majeur dans la mise en place des comités d’éducation de Puvirnituq et Ivujivik. Il a poursuivi son travail de défense du développement de l’éducation pour les inuit en tant que commissaire auprès de la Commission Scolaire Kativik.</a:t>
            </a:r>
          </a:p>
          <a:p>
            <a:pPr algn="just"/>
            <a:endParaRPr lang="fr-CA" sz="1300" dirty="0" smtClean="0"/>
          </a:p>
          <a:p>
            <a:pPr algn="just"/>
            <a:endParaRPr lang="fr-CA" sz="1200" dirty="0" smtClean="0"/>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5295" y="329406"/>
            <a:ext cx="1616565" cy="16898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386684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334823" y="329406"/>
            <a:ext cx="6484324" cy="387100"/>
          </a:xfrm>
          <a:solidFill>
            <a:schemeClr val="tx1">
              <a:lumMod val="65000"/>
              <a:lumOff val="35000"/>
            </a:schemeClr>
          </a:solidFill>
        </p:spPr>
        <p:txBody>
          <a:bodyPr>
            <a:normAutofit/>
          </a:bodyPr>
          <a:lstStyle/>
          <a:p>
            <a:r>
              <a:rPr lang="fr-CA" dirty="0">
                <a:solidFill>
                  <a:schemeClr val="bg1"/>
                </a:solidFill>
              </a:rPr>
              <a:t>Gérald</a:t>
            </a:r>
            <a:r>
              <a:rPr lang="fr-CA" dirty="0"/>
              <a:t> </a:t>
            </a:r>
            <a:r>
              <a:rPr lang="fr-CA" dirty="0" err="1">
                <a:solidFill>
                  <a:schemeClr val="bg1"/>
                </a:solidFill>
              </a:rPr>
              <a:t>Mckenzie</a:t>
            </a:r>
            <a:endParaRPr lang="fr-CA" dirty="0">
              <a:solidFill>
                <a:schemeClr val="bg1"/>
              </a:solidFill>
            </a:endParaRPr>
          </a:p>
        </p:txBody>
      </p:sp>
      <p:sp>
        <p:nvSpPr>
          <p:cNvPr id="4" name="Espace réservé du texte 3"/>
          <p:cNvSpPr>
            <a:spLocks noGrp="1"/>
          </p:cNvSpPr>
          <p:nvPr>
            <p:ph type="body" sz="half" idx="2"/>
          </p:nvPr>
        </p:nvSpPr>
        <p:spPr>
          <a:xfrm>
            <a:off x="2334823" y="716504"/>
            <a:ext cx="6484324" cy="5106779"/>
          </a:xfrm>
        </p:spPr>
        <p:txBody>
          <a:bodyPr>
            <a:normAutofit/>
          </a:bodyPr>
          <a:lstStyle/>
          <a:p>
            <a:pPr algn="just"/>
            <a:r>
              <a:rPr lang="fr-CA" sz="1700" dirty="0" smtClean="0"/>
              <a:t>M</a:t>
            </a:r>
            <a:r>
              <a:rPr lang="fr-CA" sz="1700" dirty="0"/>
              <a:t>. Gérald </a:t>
            </a:r>
            <a:r>
              <a:rPr lang="fr-CA" sz="1700" dirty="0" err="1"/>
              <a:t>Mckenzie</a:t>
            </a:r>
            <a:r>
              <a:rPr lang="fr-CA" sz="1700" dirty="0"/>
              <a:t> a été directeur des écoles de Puvirnituq, d’Ivujivik et de </a:t>
            </a:r>
            <a:r>
              <a:rPr lang="fr-CA" sz="1700" dirty="0" err="1"/>
              <a:t>Salluit</a:t>
            </a:r>
            <a:r>
              <a:rPr lang="fr-CA" sz="1700" dirty="0"/>
              <a:t> de 1975 à 1978. Par la suite, il a agi à titre de Conseiller pour les comités de parents au moment des négociations pour l’ouverture des écoles : 1978 à 1980. Il a été directeur de l’École du ministre de Puvirnituq et Ivujivik de 1980 à 1982, puis co-directeur d’IPUIT qui administrait les écoles dissidentes. Il s’est investi dans le groupe de cogestion des programmes de formation Puvirnituq-Ivujivik–UQAT de 1984 à 1994. Gérald </a:t>
            </a:r>
            <a:r>
              <a:rPr lang="fr-CA" sz="1700" dirty="0" err="1"/>
              <a:t>Mckenzie</a:t>
            </a:r>
            <a:r>
              <a:rPr lang="fr-CA" sz="1700" dirty="0"/>
              <a:t> est la personne-ressource qui a fait le lien entre les membres des comités d’éducation et l’UQAT au moment où ceux-ci étaient à la recherche d’un partenaire universitaire. Sa connaissance de l’histoire du développement de l’éducation au Nunavik et ses collaborations riches et toujours actuelles avec les leaders, mais aussi la jeunesse inuit en fait un partenaire de premier ordre dans la médiation entre les cultures universitaire et inuit.</a:t>
            </a:r>
          </a:p>
          <a:p>
            <a:pPr algn="just"/>
            <a:endParaRPr lang="fr-CA" sz="1300" dirty="0" smtClean="0"/>
          </a:p>
        </p:txBody>
      </p:sp>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5926" y="329406"/>
            <a:ext cx="1549354" cy="18549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317173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334823" y="329406"/>
            <a:ext cx="6484324" cy="387100"/>
          </a:xfrm>
          <a:solidFill>
            <a:schemeClr val="tx1">
              <a:lumMod val="65000"/>
              <a:lumOff val="35000"/>
            </a:schemeClr>
          </a:solidFill>
        </p:spPr>
        <p:txBody>
          <a:bodyPr>
            <a:normAutofit/>
          </a:bodyPr>
          <a:lstStyle/>
          <a:p>
            <a:r>
              <a:rPr lang="fr-CA" dirty="0">
                <a:solidFill>
                  <a:schemeClr val="bg1"/>
                </a:solidFill>
              </a:rPr>
              <a:t>Gisèle</a:t>
            </a:r>
            <a:r>
              <a:rPr lang="fr-CA" dirty="0" smtClean="0"/>
              <a:t> </a:t>
            </a:r>
            <a:r>
              <a:rPr lang="fr-CA" dirty="0">
                <a:solidFill>
                  <a:schemeClr val="bg1"/>
                </a:solidFill>
              </a:rPr>
              <a:t>Maheux</a:t>
            </a:r>
          </a:p>
        </p:txBody>
      </p:sp>
      <p:sp>
        <p:nvSpPr>
          <p:cNvPr id="4" name="Espace réservé du texte 3"/>
          <p:cNvSpPr>
            <a:spLocks noGrp="1"/>
          </p:cNvSpPr>
          <p:nvPr>
            <p:ph type="body" sz="half" idx="2"/>
          </p:nvPr>
        </p:nvSpPr>
        <p:spPr>
          <a:xfrm>
            <a:off x="2334823" y="716504"/>
            <a:ext cx="6484324" cy="5106779"/>
          </a:xfrm>
        </p:spPr>
        <p:txBody>
          <a:bodyPr>
            <a:noAutofit/>
          </a:bodyPr>
          <a:lstStyle/>
          <a:p>
            <a:pPr algn="just"/>
            <a:r>
              <a:rPr lang="fr-CA" sz="1700" dirty="0" smtClean="0"/>
              <a:t>En </a:t>
            </a:r>
            <a:r>
              <a:rPr lang="fr-CA" sz="1700" dirty="0"/>
              <a:t>tant que professeure de l’UQAT et impliquée dans des activités de développement des petites collectivités, Mme Gisèle Maheux a participé aux rencontres qui ont suivi le contact initial des représentants de l’UQAT avec les comités d’éducation à Puvirnituq et à Ivujivik. Elle a assumé la direction du comité de cogestion et la responsabilité des programmes de formation de 1984 à 2005, en plus d’y agir en tant que ressource professorale pour les cours. Elle a contribué à favoriser l’organisation et le développement des différents projets du comité de cogestion en lien avec la formation et les programmes d’études. Mme Maheux  contribue également depuis plusieurs années à un projet de développement de la formation avec une université de Temuco au Chili. De par ces activités de formation, de développement et de recherche avec différentes communautés autochtones en Amérique (Inuit, Algonquin, Crie, Mapuche), elle a contribué à la formation des enseignants autochtones et aux développements éducatifs de façon continue tout au long de sa carrière. Maintenant professeure retraitée de l’UQAT, elle continue à jouer un rôle important de mentor auprès des nouveaux professeurs de l’UQAT, des étudiants et du personnel de soutien technique et professionnel qui poursuivent aujourd’hui la mission de l’URFDEMIA.</a:t>
            </a:r>
          </a:p>
        </p:txBody>
      </p:sp>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900" y="329406"/>
            <a:ext cx="1658281" cy="18422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07226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p:cNvGrpSpPr>
            <a:grpSpLocks noGrp="1" noUngrp="1" noChangeAspect="1"/>
          </p:cNvGrpSpPr>
          <p:nvPr/>
        </p:nvGrpSpPr>
        <p:grpSpPr>
          <a:xfrm>
            <a:off x="649118" y="615782"/>
            <a:ext cx="3778250" cy="2870200"/>
            <a:chOff x="4854575" y="3543300"/>
            <a:chExt cx="3778250" cy="2870200"/>
          </a:xfrm>
        </p:grpSpPr>
        <p:pic>
          <p:nvPicPr>
            <p:cNvPr id="5" name="Image 4" descr="Médaille Aipilie"/>
            <p:cNvPicPr>
              <a:picLocks noRot="1" noChangeAspect="1" noMove="1" noResize="1"/>
            </p:cNvPicPr>
            <p:nvPr isPhoto="1"/>
          </p:nvPicPr>
          <p:blipFill>
            <a:blip r:embed="rId2" cstate="print">
              <a:lum/>
              <a:extLst>
                <a:ext uri="{28A0092B-C50C-407E-A947-70E740481C1C}">
                  <a14:useLocalDpi xmlns:a14="http://schemas.microsoft.com/office/drawing/2010/main" val="0"/>
                </a:ext>
              </a:extLst>
            </a:blip>
            <a:stretch>
              <a:fillRect/>
            </a:stretch>
          </p:blipFill>
          <p:spPr>
            <a:xfrm>
              <a:off x="4854575" y="3543300"/>
              <a:ext cx="3778250" cy="251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5"/>
            <p:cNvSpPr/>
            <p:nvPr/>
          </p:nvSpPr>
          <p:spPr>
            <a:xfrm>
              <a:off x="4854575" y="6070600"/>
              <a:ext cx="3778250" cy="342900"/>
            </a:xfrm>
            <a:prstGeom prst="rect">
              <a:avLst/>
            </a:prstGeom>
            <a:noFill/>
            <a:ln>
              <a:noFill/>
            </a:ln>
          </p:spPr>
          <p:txBody>
            <a:bodyPr anchor="ctr">
              <a:normAutofit/>
            </a:bodyPr>
            <a:lstStyle/>
            <a:p>
              <a:pPr algn="ctr"/>
              <a:r>
                <a:rPr lang="fr-CA" sz="1200" dirty="0" smtClean="0"/>
                <a:t>Manon Champagne, </a:t>
              </a:r>
              <a:r>
                <a:rPr lang="fr-CA" sz="1200" dirty="0" err="1" smtClean="0"/>
                <a:t>Aipilie</a:t>
              </a:r>
              <a:r>
                <a:rPr lang="fr-CA" sz="1200" dirty="0" smtClean="0"/>
                <a:t> Kenuajuak</a:t>
              </a:r>
              <a:endParaRPr lang="fr-CA" sz="1200" dirty="0"/>
            </a:p>
          </p:txBody>
        </p:sp>
      </p:grpSp>
      <p:grpSp>
        <p:nvGrpSpPr>
          <p:cNvPr id="10" name="Groupe 9"/>
          <p:cNvGrpSpPr>
            <a:grpSpLocks noGrp="1" noUngrp="1" noChangeAspect="1"/>
          </p:cNvGrpSpPr>
          <p:nvPr/>
        </p:nvGrpSpPr>
        <p:grpSpPr>
          <a:xfrm>
            <a:off x="5044239" y="3626086"/>
            <a:ext cx="3350879" cy="2545538"/>
            <a:chOff x="511175" y="457200"/>
            <a:chExt cx="3778250" cy="2870200"/>
          </a:xfrm>
        </p:grpSpPr>
        <p:pic>
          <p:nvPicPr>
            <p:cNvPr id="11" name="Image 10" descr="Gisèle Manon"/>
            <p:cNvPicPr>
              <a:picLocks noRot="1" noChangeAspect="1" noMove="1" noResize="1"/>
            </p:cNvPicPr>
            <p:nvPr isPhoto="1"/>
          </p:nvPicPr>
          <p:blipFill>
            <a:blip r:embed="rId3" cstate="print">
              <a:lum/>
              <a:extLst>
                <a:ext uri="{28A0092B-C50C-407E-A947-70E740481C1C}">
                  <a14:useLocalDpi xmlns:a14="http://schemas.microsoft.com/office/drawing/2010/main" val="0"/>
                </a:ext>
              </a:extLst>
            </a:blip>
            <a:stretch>
              <a:fillRect/>
            </a:stretch>
          </p:blipFill>
          <p:spPr>
            <a:xfrm>
              <a:off x="511175" y="457200"/>
              <a:ext cx="3778250" cy="251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Rectangle 11"/>
            <p:cNvSpPr/>
            <p:nvPr/>
          </p:nvSpPr>
          <p:spPr>
            <a:xfrm>
              <a:off x="511175" y="2984500"/>
              <a:ext cx="3778250" cy="342900"/>
            </a:xfrm>
            <a:prstGeom prst="rect">
              <a:avLst/>
            </a:prstGeom>
            <a:noFill/>
            <a:ln>
              <a:noFill/>
            </a:ln>
          </p:spPr>
          <p:txBody>
            <a:bodyPr anchor="ctr">
              <a:noAutofit/>
            </a:bodyPr>
            <a:lstStyle/>
            <a:p>
              <a:pPr algn="ctr"/>
              <a:r>
                <a:rPr lang="fr-CA" sz="1200" dirty="0" smtClean="0"/>
                <a:t>Gisèle Maheux, Manon Champagne</a:t>
              </a:r>
              <a:endParaRPr lang="fr-CA" sz="1200" dirty="0"/>
            </a:p>
          </p:txBody>
        </p:sp>
      </p:grpSp>
      <p:grpSp>
        <p:nvGrpSpPr>
          <p:cNvPr id="16" name="Groupe 15"/>
          <p:cNvGrpSpPr>
            <a:grpSpLocks noGrp="1" noUngrp="1" noChangeAspect="1"/>
          </p:cNvGrpSpPr>
          <p:nvPr/>
        </p:nvGrpSpPr>
        <p:grpSpPr>
          <a:xfrm>
            <a:off x="1130675" y="3546544"/>
            <a:ext cx="2815136" cy="2625085"/>
            <a:chOff x="1211429" y="3543300"/>
            <a:chExt cx="3077996" cy="2870200"/>
          </a:xfrm>
        </p:grpSpPr>
        <p:pic>
          <p:nvPicPr>
            <p:cNvPr id="17" name="Image 16" descr="Médailles Gérald"/>
            <p:cNvPicPr>
              <a:picLocks noRot="1" noChangeAspect="1" noMove="1" noResize="1"/>
            </p:cNvPicPr>
            <p:nvPr isPhoto="1"/>
          </p:nvPicPr>
          <p:blipFill rotWithShape="1">
            <a:blip r:embed="rId4" cstate="print">
              <a:lum/>
              <a:extLst>
                <a:ext uri="{28A0092B-C50C-407E-A947-70E740481C1C}">
                  <a14:useLocalDpi xmlns:a14="http://schemas.microsoft.com/office/drawing/2010/main" val="0"/>
                </a:ext>
              </a:extLst>
            </a:blip>
            <a:srcRect l="21499"/>
            <a:stretch/>
          </p:blipFill>
          <p:spPr>
            <a:xfrm>
              <a:off x="1323474" y="3543300"/>
              <a:ext cx="2965951" cy="251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Rectangle 17"/>
            <p:cNvSpPr/>
            <p:nvPr/>
          </p:nvSpPr>
          <p:spPr>
            <a:xfrm>
              <a:off x="1211429" y="6070600"/>
              <a:ext cx="3077996" cy="342900"/>
            </a:xfrm>
            <a:prstGeom prst="rect">
              <a:avLst/>
            </a:prstGeom>
            <a:noFill/>
            <a:ln>
              <a:noFill/>
            </a:ln>
          </p:spPr>
          <p:txBody>
            <a:bodyPr anchor="ctr">
              <a:normAutofit/>
            </a:bodyPr>
            <a:lstStyle/>
            <a:p>
              <a:pPr algn="ctr"/>
              <a:r>
                <a:rPr lang="fr-CA" sz="1200" dirty="0" smtClean="0"/>
                <a:t>Manon Champagne, Gérald McKenzie</a:t>
              </a:r>
              <a:endParaRPr lang="fr-CA" sz="1200" dirty="0"/>
            </a:p>
          </p:txBody>
        </p:sp>
      </p:grpSp>
      <p:grpSp>
        <p:nvGrpSpPr>
          <p:cNvPr id="19" name="Groupe 18"/>
          <p:cNvGrpSpPr>
            <a:grpSpLocks noGrp="1" noUngrp="1" noChangeAspect="1"/>
          </p:cNvGrpSpPr>
          <p:nvPr/>
        </p:nvGrpSpPr>
        <p:grpSpPr>
          <a:xfrm>
            <a:off x="4830554" y="615782"/>
            <a:ext cx="3778250" cy="2870200"/>
            <a:chOff x="4854575" y="3543300"/>
            <a:chExt cx="3778250" cy="2870200"/>
          </a:xfrm>
        </p:grpSpPr>
        <p:pic>
          <p:nvPicPr>
            <p:cNvPr id="20" name="Image 19" descr="Médailles Jani"/>
            <p:cNvPicPr>
              <a:picLocks noRot="1" noChangeAspect="1" noMove="1" noResize="1"/>
            </p:cNvPicPr>
            <p:nvPr isPhoto="1"/>
          </p:nvPicPr>
          <p:blipFill>
            <a:blip r:embed="rId5" cstate="print">
              <a:lum/>
              <a:extLst>
                <a:ext uri="{28A0092B-C50C-407E-A947-70E740481C1C}">
                  <a14:useLocalDpi xmlns:a14="http://schemas.microsoft.com/office/drawing/2010/main" val="0"/>
                </a:ext>
              </a:extLst>
            </a:blip>
            <a:stretch>
              <a:fillRect/>
            </a:stretch>
          </p:blipFill>
          <p:spPr>
            <a:xfrm>
              <a:off x="4854575" y="3543300"/>
              <a:ext cx="3778250" cy="251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Rectangle 20"/>
            <p:cNvSpPr/>
            <p:nvPr/>
          </p:nvSpPr>
          <p:spPr>
            <a:xfrm>
              <a:off x="4854575" y="6070600"/>
              <a:ext cx="3778250" cy="342900"/>
            </a:xfrm>
            <a:prstGeom prst="rect">
              <a:avLst/>
            </a:prstGeom>
            <a:noFill/>
            <a:ln>
              <a:noFill/>
            </a:ln>
          </p:spPr>
          <p:txBody>
            <a:bodyPr anchor="ctr">
              <a:normAutofit/>
            </a:bodyPr>
            <a:lstStyle/>
            <a:p>
              <a:pPr algn="ctr"/>
              <a:r>
                <a:rPr lang="fr-CA" sz="1200" dirty="0" smtClean="0"/>
                <a:t>Manon Champagne, </a:t>
              </a:r>
              <a:r>
                <a:rPr lang="fr-CA" sz="1200" dirty="0" err="1" smtClean="0"/>
                <a:t>Jani</a:t>
              </a:r>
              <a:r>
                <a:rPr lang="fr-CA" sz="1200" dirty="0" smtClean="0"/>
                <a:t> Mangiuk</a:t>
              </a:r>
              <a:endParaRPr lang="fr-CA" sz="1200" dirty="0"/>
            </a:p>
          </p:txBody>
        </p:sp>
      </p:grpSp>
      <p:sp>
        <p:nvSpPr>
          <p:cNvPr id="2" name="Espace réservé du numéro de diapositive 1"/>
          <p:cNvSpPr>
            <a:spLocks noGrp="1"/>
          </p:cNvSpPr>
          <p:nvPr>
            <p:ph type="sldNum" sz="quarter" idx="12"/>
          </p:nvPr>
        </p:nvSpPr>
        <p:spPr/>
        <p:txBody>
          <a:bodyPr/>
          <a:lstStyle/>
          <a:p>
            <a:fld id="{B73B485E-A886-4C19-8A33-F1FED107E6FC}" type="slidenum">
              <a:rPr lang="fr-CA" smtClean="0">
                <a:solidFill>
                  <a:schemeClr val="bg1"/>
                </a:solidFill>
              </a:rPr>
              <a:t>9</a:t>
            </a:fld>
            <a:endParaRPr lang="fr-CA" dirty="0">
              <a:solidFill>
                <a:schemeClr val="bg1"/>
              </a:solidFill>
            </a:endParaRPr>
          </a:p>
        </p:txBody>
      </p:sp>
      <p:sp>
        <p:nvSpPr>
          <p:cNvPr id="15" name="ZoneTexte 14"/>
          <p:cNvSpPr txBox="1"/>
          <p:nvPr/>
        </p:nvSpPr>
        <p:spPr>
          <a:xfrm>
            <a:off x="0" y="88440"/>
            <a:ext cx="9144000" cy="400110"/>
          </a:xfrm>
          <a:prstGeom prst="rect">
            <a:avLst/>
          </a:prstGeom>
          <a:noFill/>
        </p:spPr>
        <p:txBody>
          <a:bodyPr wrap="square" rtlCol="0">
            <a:spAutoFit/>
          </a:bodyPr>
          <a:lstStyle/>
          <a:p>
            <a:pPr algn="ctr"/>
            <a:r>
              <a:rPr lang="fr-CA" sz="2000" dirty="0" smtClean="0">
                <a:solidFill>
                  <a:schemeClr val="bg1">
                    <a:lumMod val="50000"/>
                  </a:schemeClr>
                </a:solidFill>
                <a:effectLst>
                  <a:outerShdw blurRad="38100" dist="38100" dir="2700000" algn="tl">
                    <a:srgbClr val="000000">
                      <a:alpha val="43137"/>
                    </a:srgbClr>
                  </a:outerShdw>
                </a:effectLst>
              </a:rPr>
              <a:t>Présentation des médaillés</a:t>
            </a:r>
            <a:endParaRPr lang="fr-CA" sz="2000" dirty="0">
              <a:solidFill>
                <a:schemeClr val="bg1">
                  <a:lumMod val="5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39037918"/>
      </p:ext>
    </p:extLst>
  </p:cSld>
  <p:clrMapOvr>
    <a:masterClrMapping/>
  </p:clrMapOvr>
</p:sld>
</file>

<file path=ppt/theme/theme1.xml><?xml version="1.0" encoding="utf-8"?>
<a:theme xmlns:a="http://schemas.openxmlformats.org/drawingml/2006/main" name="Présentation ppt UQA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269</TotalTime>
  <Words>1177</Words>
  <Application>Microsoft Office PowerPoint</Application>
  <PresentationFormat>Affichage à l'écran (4:3)</PresentationFormat>
  <Paragraphs>61</Paragraphs>
  <Slides>14</Slides>
  <Notes>0</Notes>
  <HiddenSlides>0</HiddenSlides>
  <MMClips>0</MMClips>
  <ScaleCrop>false</ScaleCrop>
  <HeadingPairs>
    <vt:vector size="6" baseType="variant">
      <vt:variant>
        <vt:lpstr>Polices utilisées</vt:lpstr>
      </vt:variant>
      <vt:variant>
        <vt:i4>6</vt:i4>
      </vt:variant>
      <vt:variant>
        <vt:lpstr>Thème</vt:lpstr>
      </vt:variant>
      <vt:variant>
        <vt:i4>2</vt:i4>
      </vt:variant>
      <vt:variant>
        <vt:lpstr>Titres des diapositives</vt:lpstr>
      </vt:variant>
      <vt:variant>
        <vt:i4>14</vt:i4>
      </vt:variant>
    </vt:vector>
  </HeadingPairs>
  <TitlesOfParts>
    <vt:vector size="22" baseType="lpstr">
      <vt:lpstr>Arial</vt:lpstr>
      <vt:lpstr>Britannic Bold</vt:lpstr>
      <vt:lpstr>Calibri</vt:lpstr>
      <vt:lpstr>Calibri Light</vt:lpstr>
      <vt:lpstr>Verdana</vt:lpstr>
      <vt:lpstr>Wingdings</vt:lpstr>
      <vt:lpstr>Présentation ppt UQAT</vt:lpstr>
      <vt:lpstr>Conception personnalisée</vt:lpstr>
      <vt:lpstr>Présentation PowerPoint</vt:lpstr>
      <vt:lpstr>Présentation PowerPoint</vt:lpstr>
      <vt:lpstr>Présentation PowerPoint</vt:lpstr>
      <vt:lpstr>Tiili Alasuak </vt:lpstr>
      <vt:lpstr>Aipilie Kenuajuak</vt:lpstr>
      <vt:lpstr>Jani Mangiuk</vt:lpstr>
      <vt:lpstr>Gérald Mckenzie</vt:lpstr>
      <vt:lpstr>Gisèle Maheux</vt:lpstr>
      <vt:lpstr>Présentation PowerPoint</vt:lpstr>
      <vt:lpstr>Présentation PowerPoint</vt:lpstr>
      <vt:lpstr>Présentation PowerPoint</vt:lpstr>
      <vt:lpstr>Présentation PowerPoint</vt:lpstr>
      <vt:lpstr>Présentation PowerPoint</vt:lpstr>
      <vt:lpstr>  Merci!  Nakurmiik!   </vt:lpstr>
    </vt:vector>
  </TitlesOfParts>
  <Company>UQAT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Tanguay, Sylvie</dc:creator>
  <cp:lastModifiedBy>Tanguay, Sylvie</cp:lastModifiedBy>
  <cp:revision>32</cp:revision>
  <dcterms:created xsi:type="dcterms:W3CDTF">2018-11-20T19:45:39Z</dcterms:created>
  <dcterms:modified xsi:type="dcterms:W3CDTF">2018-12-11T18:28:26Z</dcterms:modified>
</cp:coreProperties>
</file>